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57" r:id="rId2"/>
    <p:sldId id="258" r:id="rId3"/>
    <p:sldId id="308" r:id="rId4"/>
    <p:sldId id="260" r:id="rId5"/>
    <p:sldId id="307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309" r:id="rId27"/>
    <p:sldId id="310" r:id="rId28"/>
    <p:sldId id="281" r:id="rId29"/>
    <p:sldId id="311" r:id="rId30"/>
    <p:sldId id="312" r:id="rId31"/>
    <p:sldId id="284" r:id="rId32"/>
    <p:sldId id="285" r:id="rId33"/>
    <p:sldId id="286" r:id="rId34"/>
    <p:sldId id="313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7" r:id="rId45"/>
    <p:sldId id="298" r:id="rId46"/>
    <p:sldId id="296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5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5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5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FA0215-3237-4A4E-AE3F-1324F43FA800}" type="datetimeFigureOut">
              <a:rPr lang="pl-PL" smtClean="0"/>
              <a:t>2012-09-30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761841-94F2-4B49-9774-28A9A32FFEFF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l-P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ymbol zastępczy obrazu slajd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Symbol zastępczy notatek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l-PL" smtClean="0">
              <a:latin typeface="Arial" pitchFamily="34" charset="0"/>
            </a:endParaRPr>
          </a:p>
        </p:txBody>
      </p:sp>
      <p:sp>
        <p:nvSpPr>
          <p:cNvPr id="72708" name="Symbol zastępczy numeru slajdu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38EE1A-B9E1-4B83-8346-5B2D1A059141}" type="slidenum">
              <a:rPr lang="pl-PL" smtClean="0">
                <a:latin typeface="Arial" pitchFamily="34" charset="0"/>
              </a:rPr>
              <a:pPr/>
              <a:t>26</a:t>
            </a:fld>
            <a:endParaRPr lang="pl-PL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31C1C3-20FB-41D6-8FEE-A55D93C87220}" type="slidenum">
              <a:rPr lang="pl-PL" smtClean="0">
                <a:latin typeface="Arial" pitchFamily="34" charset="0"/>
              </a:rPr>
              <a:pPr/>
              <a:t>27</a:t>
            </a:fld>
            <a:endParaRPr lang="pl-PL" smtClean="0">
              <a:latin typeface="Arial" pitchFamily="34" charset="0"/>
            </a:endParaRPr>
          </a:p>
        </p:txBody>
      </p:sp>
      <p:sp>
        <p:nvSpPr>
          <p:cNvPr id="7373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  <a:buFont typeface="Wingdings" pitchFamily="2" charset="2"/>
              <a:buChar char="q"/>
            </a:pPr>
            <a:r>
              <a:rPr lang="pl-PL" i="1" smtClean="0">
                <a:latin typeface="Arial" pitchFamily="34" charset="0"/>
              </a:rPr>
              <a:t>zajęcia rozwijające uzdolnienia (do 5 os);</a:t>
            </a:r>
            <a:endParaRPr lang="pl-PL" smtClean="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 typeface="Wingdings" pitchFamily="2" charset="2"/>
              <a:buChar char="q"/>
            </a:pPr>
            <a:r>
              <a:rPr lang="pl-PL" i="1" smtClean="0">
                <a:latin typeface="Arial" pitchFamily="34" charset="0"/>
              </a:rPr>
              <a:t> </a:t>
            </a:r>
            <a:r>
              <a:rPr lang="pl-PL" i="1" smtClean="0">
                <a:solidFill>
                  <a:srgbClr val="FF0000"/>
                </a:solidFill>
                <a:latin typeface="Arial" pitchFamily="34" charset="0"/>
              </a:rPr>
              <a:t>z</a:t>
            </a:r>
            <a:r>
              <a:rPr lang="pl-PL" i="1" smtClean="0">
                <a:latin typeface="Arial" pitchFamily="34" charset="0"/>
              </a:rPr>
              <a:t>ajęcia </a:t>
            </a:r>
            <a:r>
              <a:rPr lang="pl-PL" i="1" smtClean="0">
                <a:solidFill>
                  <a:srgbClr val="FF0000"/>
                </a:solidFill>
                <a:latin typeface="Arial" pitchFamily="34" charset="0"/>
              </a:rPr>
              <a:t>d</a:t>
            </a:r>
            <a:r>
              <a:rPr lang="pl-PL" i="1" smtClean="0">
                <a:latin typeface="Arial" pitchFamily="34" charset="0"/>
              </a:rPr>
              <a:t>ydaktyczno-</a:t>
            </a:r>
            <a:r>
              <a:rPr lang="pl-PL" i="1" smtClean="0">
                <a:solidFill>
                  <a:srgbClr val="FF0000"/>
                </a:solidFill>
                <a:latin typeface="Arial" pitchFamily="34" charset="0"/>
              </a:rPr>
              <a:t>w</a:t>
            </a:r>
            <a:r>
              <a:rPr lang="pl-PL" i="1" smtClean="0">
                <a:latin typeface="Arial" pitchFamily="34" charset="0"/>
              </a:rPr>
              <a:t>yrównawcze (45 min do 8os);</a:t>
            </a:r>
            <a:endParaRPr lang="pl-PL" smtClean="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 typeface="Wingdings" pitchFamily="2" charset="2"/>
              <a:buChar char="q"/>
            </a:pPr>
            <a:r>
              <a:rPr lang="pl-PL" i="1" smtClean="0">
                <a:latin typeface="Arial" pitchFamily="34" charset="0"/>
              </a:rPr>
              <a:t> </a:t>
            </a:r>
            <a:r>
              <a:rPr lang="pl-PL" i="1" smtClean="0">
                <a:solidFill>
                  <a:srgbClr val="FF0000"/>
                </a:solidFill>
                <a:latin typeface="Arial" pitchFamily="34" charset="0"/>
              </a:rPr>
              <a:t>zajęcia specjalistyczne</a:t>
            </a:r>
            <a:r>
              <a:rPr lang="pl-PL" i="1" smtClean="0">
                <a:latin typeface="Arial" pitchFamily="34" charset="0"/>
              </a:rPr>
              <a:t>: korekcyjno-kompensacyjne (do 5 os), logopedyczne(do 4 os), socjoterapeutyczne (do 10 os) oraz inne zajęcia o charakterze terapeutycznym;</a:t>
            </a:r>
            <a:endParaRPr lang="pl-PL" smtClean="0">
              <a:latin typeface="Arial" pitchFamily="34" charset="0"/>
            </a:endParaRPr>
          </a:p>
          <a:p>
            <a:pPr algn="just" eaLnBrk="1" hangingPunct="1">
              <a:spcBef>
                <a:spcPct val="0"/>
              </a:spcBef>
              <a:buFont typeface="Wingdings" pitchFamily="2" charset="2"/>
              <a:buChar char="q"/>
            </a:pPr>
            <a:r>
              <a:rPr lang="pl-PL" i="1" smtClean="0">
                <a:latin typeface="Arial" pitchFamily="34" charset="0"/>
              </a:rPr>
              <a:t> zajęcia związane z wyborem kierunku kształcenia i zawodu oraz planowaniem kształcenia i kariery zawodowej — w przypadku uczniów gimnazjum i szkół ponadgimnazjalnych;</a:t>
            </a:r>
            <a:endParaRPr lang="pl-PL" smtClean="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 typeface="Wingdings" pitchFamily="2" charset="2"/>
              <a:buChar char="q"/>
            </a:pPr>
            <a:r>
              <a:rPr lang="pl-PL" i="1" smtClean="0">
                <a:latin typeface="Arial" pitchFamily="34" charset="0"/>
              </a:rPr>
              <a:t> porady i konsultacje. – mogą być dla rodzica w ramach wsparcia (par.22.ust r rozporz.”Nowa pomoc  p-p”)</a:t>
            </a:r>
            <a:endParaRPr lang="pl-PL" smtClean="0">
              <a:latin typeface="Arial" pitchFamily="34" charset="0"/>
            </a:endParaRPr>
          </a:p>
          <a:p>
            <a:pPr eaLnBrk="1" hangingPunct="1"/>
            <a:endParaRPr lang="pl-PL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algn="just">
              <a:spcBef>
                <a:spcPct val="0"/>
              </a:spcBef>
            </a:pPr>
            <a:r>
              <a:rPr lang="pl-PL" smtClean="0">
                <a:latin typeface="Arial" pitchFamily="34" charset="0"/>
              </a:rPr>
              <a:t>Rozpatrując warunki uczenia się Zespół powinien wziąć pod uwagę czynniki wewnętrzne i zewnętrzne wpływające na ten proces. Spośród uwarunkowań wewnętrznych rozpoznanie uwzględnia takie czynniki jak, np.: motywacja do uczenia się, kontrola emocjonalna, radzenie sobie w sytuacjach trudnych, zainteresowania, spostrzeganie, uwaga, pamięć, myślenie, mowa/komunikacja, sprawność motoryczna, techniki szkolne (czytanie, pisanie, liczenie), wiadomości i umiejętności. Wśród uwarunkowań zewnętrznych ważne jest zdiagnozowanie środowiska rodzinnego, rówieśniczego, szkolnego. </a:t>
            </a:r>
          </a:p>
          <a:p>
            <a:pPr algn="just">
              <a:spcBef>
                <a:spcPct val="0"/>
              </a:spcBef>
            </a:pPr>
            <a:r>
              <a:rPr lang="pl-PL" smtClean="0">
                <a:latin typeface="Arial" pitchFamily="34" charset="0"/>
              </a:rPr>
              <a:t>Trafność odczytania przyczyn trudności rozwojowych/edukacyjnych, które wystąpiły u ucznia zależy od znajomości przez nauczyciela, obszarów rozpoznania diagnostycznego. Skutki pojawienia się zaburzenia, w którymś z nich np. w środowisku: rodzinnym, rówieśniczym, szkolnym (w obszarze zewnętrznych „warunków uczenia się”), są do siebie podobne i podobszary te, jako przyczyny trudności rozwojowej /edukacyjnej, mogą być w łatwy sposób pomylone ze sobą, a co za tym idzie źle zdiagnozowana przyczyna trudności ucznia.  Bardzo często trafność rozpoznania indywidualnych potrzeb ucznia, w odniesieniu do konkretnej trudności z jaką ma do czynienia, zależy od przeanalizowania zestawów podobszarów rozpoznania (pokazanych na slajdach na białym tle) i zbadaniu, w którym z nich może leżeć przyczyna owej trudności.</a:t>
            </a:r>
          </a:p>
          <a:p>
            <a:pPr algn="just">
              <a:spcBef>
                <a:spcPct val="0"/>
              </a:spcBef>
              <a:buFont typeface="Wingdings" pitchFamily="2" charset="2"/>
              <a:buNone/>
            </a:pPr>
            <a:endParaRPr lang="pl-PL" smtClean="0">
              <a:latin typeface="Arial" pitchFamily="34" charset="0"/>
            </a:endParaRPr>
          </a:p>
          <a:p>
            <a:pPr algn="just">
              <a:buFont typeface="Wingdings" pitchFamily="2" charset="2"/>
              <a:buNone/>
            </a:pPr>
            <a:endParaRPr lang="pl-PL" smtClean="0">
              <a:latin typeface="Arial" pitchFamily="34" charset="0"/>
            </a:endParaRPr>
          </a:p>
          <a:p>
            <a:endParaRPr lang="pl-PL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B11AE-EB7B-45CD-9AA1-1E5DDFE2CFAC}" type="datetimeFigureOut">
              <a:rPr lang="pl-PL" smtClean="0"/>
              <a:t>2012-09-30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92C60-5E09-4E21-B1B6-9078DDA4D05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B11AE-EB7B-45CD-9AA1-1E5DDFE2CFAC}" type="datetimeFigureOut">
              <a:rPr lang="pl-PL" smtClean="0"/>
              <a:t>2012-09-30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92C60-5E09-4E21-B1B6-9078DDA4D05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B11AE-EB7B-45CD-9AA1-1E5DDFE2CFAC}" type="datetimeFigureOut">
              <a:rPr lang="pl-PL" smtClean="0"/>
              <a:t>2012-09-30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92C60-5E09-4E21-B1B6-9078DDA4D05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B11AE-EB7B-45CD-9AA1-1E5DDFE2CFAC}" type="datetimeFigureOut">
              <a:rPr lang="pl-PL" smtClean="0"/>
              <a:t>2012-09-30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92C60-5E09-4E21-B1B6-9078DDA4D05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B11AE-EB7B-45CD-9AA1-1E5DDFE2CFAC}" type="datetimeFigureOut">
              <a:rPr lang="pl-PL" smtClean="0"/>
              <a:t>2012-09-30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92C60-5E09-4E21-B1B6-9078DDA4D05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B11AE-EB7B-45CD-9AA1-1E5DDFE2CFAC}" type="datetimeFigureOut">
              <a:rPr lang="pl-PL" smtClean="0"/>
              <a:t>2012-09-30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92C60-5E09-4E21-B1B6-9078DDA4D05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B11AE-EB7B-45CD-9AA1-1E5DDFE2CFAC}" type="datetimeFigureOut">
              <a:rPr lang="pl-PL" smtClean="0"/>
              <a:t>2012-09-30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92C60-5E09-4E21-B1B6-9078DDA4D05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B11AE-EB7B-45CD-9AA1-1E5DDFE2CFAC}" type="datetimeFigureOut">
              <a:rPr lang="pl-PL" smtClean="0"/>
              <a:t>2012-09-30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92C60-5E09-4E21-B1B6-9078DDA4D05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B11AE-EB7B-45CD-9AA1-1E5DDFE2CFAC}" type="datetimeFigureOut">
              <a:rPr lang="pl-PL" smtClean="0"/>
              <a:t>2012-09-30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92C60-5E09-4E21-B1B6-9078DDA4D05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B11AE-EB7B-45CD-9AA1-1E5DDFE2CFAC}" type="datetimeFigureOut">
              <a:rPr lang="pl-PL" smtClean="0"/>
              <a:t>2012-09-30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92C60-5E09-4E21-B1B6-9078DDA4D05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B11AE-EB7B-45CD-9AA1-1E5DDFE2CFAC}" type="datetimeFigureOut">
              <a:rPr lang="pl-PL" smtClean="0"/>
              <a:t>2012-09-30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92C60-5E09-4E21-B1B6-9078DDA4D05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DDC12B-62FF-455F-84B7-B0F2E45BFE6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EB11AE-EB7B-45CD-9AA1-1E5DDFE2CFAC}" type="datetimeFigureOut">
              <a:rPr lang="pl-PL" smtClean="0"/>
              <a:t>2012-09-30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92C60-5E09-4E21-B1B6-9078DDA4D057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oleObject" Target="../embeddings/oleObject1.bin"/><Relationship Id="rId10" Type="http://schemas.openxmlformats.org/officeDocument/2006/relationships/oleObject" Target="../embeddings/oleObject6.bin"/><Relationship Id="rId4" Type="http://schemas.openxmlformats.org/officeDocument/2006/relationships/image" Target="../media/image7.jpeg"/><Relationship Id="rId9" Type="http://schemas.openxmlformats.org/officeDocument/2006/relationships/oleObject" Target="../embeddings/oleObject5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7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8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8.jpeg"/><Relationship Id="rId4" Type="http://schemas.openxmlformats.org/officeDocument/2006/relationships/oleObject" Target="../embeddings/oleObject9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10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1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12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13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14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9.jpeg"/><Relationship Id="rId4" Type="http://schemas.openxmlformats.org/officeDocument/2006/relationships/oleObject" Target="../embeddings/oleObject15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16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17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18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oleObject" Target="../embeddings/oleObject19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oleObject" Target="../embeddings/oleObject20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oleObject" Target="../embeddings/oleObject21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oleObject" Target="../embeddings/oleObject22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oleObject" Target="../embeddings/oleObject23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oleObject" Target="../embeddings/oleObject24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oleObject" Target="../embeddings/oleObject25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oleObject" Target="../embeddings/oleObject26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oleObject" Target="../embeddings/oleObject27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oleObject" Target="../embeddings/oleObject28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4" Type="http://schemas.openxmlformats.org/officeDocument/2006/relationships/oleObject" Target="../embeddings/oleObject29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5" Type="http://schemas.openxmlformats.org/officeDocument/2006/relationships/image" Target="../media/image10.png"/><Relationship Id="rId4" Type="http://schemas.openxmlformats.org/officeDocument/2006/relationships/oleObject" Target="../embeddings/oleObject30.bin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4" Type="http://schemas.openxmlformats.org/officeDocument/2006/relationships/oleObject" Target="../embeddings/oleObject31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7.vml"/><Relationship Id="rId4" Type="http://schemas.openxmlformats.org/officeDocument/2006/relationships/image" Target="../media/image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8.vml"/><Relationship Id="rId4" Type="http://schemas.openxmlformats.org/officeDocument/2006/relationships/oleObject" Target="../embeddings/oleObject33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4" Type="http://schemas.openxmlformats.org/officeDocument/2006/relationships/oleObject" Target="../embeddings/oleObject34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5" Type="http://schemas.openxmlformats.org/officeDocument/2006/relationships/image" Target="../media/image11.jpeg"/><Relationship Id="rId4" Type="http://schemas.openxmlformats.org/officeDocument/2006/relationships/oleObject" Target="../embeddings/oleObject35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4" Type="http://schemas.openxmlformats.org/officeDocument/2006/relationships/oleObject" Target="../embeddings/oleObject36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2.vml"/><Relationship Id="rId5" Type="http://schemas.openxmlformats.org/officeDocument/2006/relationships/image" Target="../media/image7.jpeg"/><Relationship Id="rId4" Type="http://schemas.openxmlformats.org/officeDocument/2006/relationships/oleObject" Target="../embeddings/oleObject37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4" Type="http://schemas.openxmlformats.org/officeDocument/2006/relationships/oleObject" Target="../embeddings/oleObject38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4" Type="http://schemas.openxmlformats.org/officeDocument/2006/relationships/oleObject" Target="../embeddings/oleObject39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5" Type="http://schemas.openxmlformats.org/officeDocument/2006/relationships/image" Target="../media/image12.jpeg"/><Relationship Id="rId4" Type="http://schemas.openxmlformats.org/officeDocument/2006/relationships/oleObject" Target="../embeddings/oleObject40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Relationship Id="rId4" Type="http://schemas.openxmlformats.org/officeDocument/2006/relationships/oleObject" Target="../embeddings/oleObject41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Relationship Id="rId4" Type="http://schemas.openxmlformats.org/officeDocument/2006/relationships/oleObject" Target="../embeddings/oleObject42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8.vml"/><Relationship Id="rId4" Type="http://schemas.openxmlformats.org/officeDocument/2006/relationships/oleObject" Target="../embeddings/oleObject43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9.vml"/><Relationship Id="rId4" Type="http://schemas.openxmlformats.org/officeDocument/2006/relationships/oleObject" Target="../embeddings/oleObject44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0.vml"/><Relationship Id="rId4" Type="http://schemas.openxmlformats.org/officeDocument/2006/relationships/oleObject" Target="../embeddings/oleObject45.bin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1.vml"/><Relationship Id="rId4" Type="http://schemas.openxmlformats.org/officeDocument/2006/relationships/oleObject" Target="../embeddings/oleObject46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2.vml"/><Relationship Id="rId4" Type="http://schemas.openxmlformats.org/officeDocument/2006/relationships/oleObject" Target="../embeddings/oleObject47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3.vml"/><Relationship Id="rId4" Type="http://schemas.openxmlformats.org/officeDocument/2006/relationships/oleObject" Target="../embeddings/oleObject48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4.vml"/><Relationship Id="rId4" Type="http://schemas.openxmlformats.org/officeDocument/2006/relationships/oleObject" Target="../embeddings/oleObject49.bin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5.vml"/><Relationship Id="rId4" Type="http://schemas.openxmlformats.org/officeDocument/2006/relationships/oleObject" Target="../embeddings/oleObject50.bin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6.vml"/><Relationship Id="rId4" Type="http://schemas.openxmlformats.org/officeDocument/2006/relationships/oleObject" Target="../embeddings/oleObject51.bin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7.vml"/><Relationship Id="rId4" Type="http://schemas.openxmlformats.org/officeDocument/2006/relationships/oleObject" Target="../embeddings/oleObject52.bin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8.vml"/><Relationship Id="rId4" Type="http://schemas.openxmlformats.org/officeDocument/2006/relationships/oleObject" Target="../embeddings/oleObject53.bin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9.vml"/><Relationship Id="rId4" Type="http://schemas.openxmlformats.org/officeDocument/2006/relationships/oleObject" Target="../embeddings/oleObject54.bin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0.vml"/><Relationship Id="rId4" Type="http://schemas.openxmlformats.org/officeDocument/2006/relationships/oleObject" Target="../embeddings/oleObject55.bin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1.vml"/><Relationship Id="rId4" Type="http://schemas.openxmlformats.org/officeDocument/2006/relationships/oleObject" Target="../embeddings/oleObject56.bin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2.vml"/><Relationship Id="rId4" Type="http://schemas.openxmlformats.org/officeDocument/2006/relationships/oleObject" Target="../embeddings/oleObject5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 descr="log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051" name="Object 7"/>
          <p:cNvGraphicFramePr>
            <a:graphicFrameLocks noChangeAspect="1"/>
          </p:cNvGraphicFramePr>
          <p:nvPr/>
        </p:nvGraphicFramePr>
        <p:xfrm>
          <a:off x="5738813" y="1844675"/>
          <a:ext cx="3405187" cy="3632200"/>
        </p:xfrm>
        <a:graphic>
          <a:graphicData uri="http://schemas.openxmlformats.org/presentationml/2006/ole">
            <p:oleObj spid="_x0000_s1026" name="CorelDRAW" r:id="rId5" imgW="3405759" imgH="3632810" progId="CorelDRAW.Graphic.12">
              <p:embed/>
            </p:oleObj>
          </a:graphicData>
        </a:graphic>
      </p:graphicFrame>
      <p:sp>
        <p:nvSpPr>
          <p:cNvPr id="2052" name="Text Box 8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/>
          </a:p>
        </p:txBody>
      </p:sp>
      <p:graphicFrame>
        <p:nvGraphicFramePr>
          <p:cNvPr id="2053" name="Object 2"/>
          <p:cNvGraphicFramePr>
            <a:graphicFrameLocks noChangeAspect="1"/>
          </p:cNvGraphicFramePr>
          <p:nvPr>
            <p:ph type="ctrTitle"/>
          </p:nvPr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1027" name="CorelDRAW" r:id="rId6" imgW="5116068" imgH="197510" progId="CorelDRAW.Graphic.12">
              <p:embed/>
            </p:oleObj>
          </a:graphicData>
        </a:graphic>
      </p:graphicFrame>
      <p:graphicFrame>
        <p:nvGraphicFramePr>
          <p:cNvPr id="2054" name="Object 9"/>
          <p:cNvGraphicFramePr>
            <a:graphicFrameLocks noChangeAspect="1"/>
          </p:cNvGraphicFramePr>
          <p:nvPr/>
        </p:nvGraphicFramePr>
        <p:xfrm>
          <a:off x="827088" y="1484313"/>
          <a:ext cx="3454400" cy="450850"/>
        </p:xfrm>
        <a:graphic>
          <a:graphicData uri="http://schemas.openxmlformats.org/presentationml/2006/ole">
            <p:oleObj spid="_x0000_s1028" name="CorelDRAW" r:id="rId7" imgW="3453765" imgH="451104" progId="CorelDRAW.Graphic.12">
              <p:embed/>
            </p:oleObj>
          </a:graphicData>
        </a:graphic>
      </p:graphicFrame>
      <p:graphicFrame>
        <p:nvGraphicFramePr>
          <p:cNvPr id="2055" name="Object 10"/>
          <p:cNvGraphicFramePr>
            <a:graphicFrameLocks noChangeAspect="1"/>
          </p:cNvGraphicFramePr>
          <p:nvPr/>
        </p:nvGraphicFramePr>
        <p:xfrm>
          <a:off x="827088" y="2132013"/>
          <a:ext cx="5199062" cy="241300"/>
        </p:xfrm>
        <a:graphic>
          <a:graphicData uri="http://schemas.openxmlformats.org/presentationml/2006/ole">
            <p:oleObj spid="_x0000_s1029" name="CorelDRAW" r:id="rId8" imgW="5199507" imgH="240995" progId="CorelDRAW.Graphic.12">
              <p:embed/>
            </p:oleObj>
          </a:graphicData>
        </a:graphic>
      </p:graphicFrame>
      <p:graphicFrame>
        <p:nvGraphicFramePr>
          <p:cNvPr id="2056" name="Object 11"/>
          <p:cNvGraphicFramePr>
            <a:graphicFrameLocks noChangeAspect="1"/>
          </p:cNvGraphicFramePr>
          <p:nvPr/>
        </p:nvGraphicFramePr>
        <p:xfrm>
          <a:off x="2051050" y="2779713"/>
          <a:ext cx="3159125" cy="1530350"/>
        </p:xfrm>
        <a:graphic>
          <a:graphicData uri="http://schemas.openxmlformats.org/presentationml/2006/ole">
            <p:oleObj spid="_x0000_s1030" name="CorelDRAW" r:id="rId9" imgW="3158871" imgH="1529690" progId="CorelDRAW.Graphic.12">
              <p:embed/>
            </p:oleObj>
          </a:graphicData>
        </a:graphic>
      </p:graphicFrame>
      <p:graphicFrame>
        <p:nvGraphicFramePr>
          <p:cNvPr id="2057" name="Object 12"/>
          <p:cNvGraphicFramePr>
            <a:graphicFrameLocks noChangeAspect="1"/>
          </p:cNvGraphicFramePr>
          <p:nvPr/>
        </p:nvGraphicFramePr>
        <p:xfrm>
          <a:off x="6877050" y="333375"/>
          <a:ext cx="1800225" cy="642938"/>
        </p:xfrm>
        <a:graphic>
          <a:graphicData uri="http://schemas.openxmlformats.org/presentationml/2006/ole">
            <p:oleObj spid="_x0000_s1031" name="CorelDRAW" r:id="rId10" imgW="1524381" imgH="544982" progId="CorelDRAW.Graphic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9B223D-6939-4705-8C03-BAEC743EF054}" type="slidenum">
              <a:rPr lang="pl-PL" smtClean="0">
                <a:latin typeface="Arial" pitchFamily="34" charset="0"/>
              </a:rPr>
              <a:pPr/>
              <a:t>2</a:t>
            </a:fld>
            <a:endParaRPr lang="pl-PL" smtClean="0">
              <a:latin typeface="Arial" pitchFamily="34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600200"/>
            <a:ext cx="8435975" cy="4525963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pl-PL" sz="2800" smtClean="0"/>
              <a:t>   </a:t>
            </a:r>
          </a:p>
        </p:txBody>
      </p:sp>
      <p:pic>
        <p:nvPicPr>
          <p:cNvPr id="3077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/>
          </a:p>
        </p:txBody>
      </p:sp>
      <p:graphicFrame>
        <p:nvGraphicFramePr>
          <p:cNvPr id="3079" name="Object 6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2050" name="CorelDRAW" r:id="rId4" imgW="5116068" imgH="197510" progId="CorelDRAW.Graphic.12">
              <p:embed/>
            </p:oleObj>
          </a:graphicData>
        </a:graphic>
      </p:graphicFrame>
      <p:sp>
        <p:nvSpPr>
          <p:cNvPr id="9" name="Tytuł 8"/>
          <p:cNvSpPr>
            <a:spLocks noGrp="1"/>
          </p:cNvSpPr>
          <p:nvPr>
            <p:ph type="title"/>
          </p:nvPr>
        </p:nvSpPr>
        <p:spPr>
          <a:xfrm>
            <a:off x="285720" y="274638"/>
            <a:ext cx="8401080" cy="4868874"/>
          </a:xfrm>
        </p:spPr>
        <p:txBody>
          <a:bodyPr>
            <a:normAutofit/>
          </a:bodyPr>
          <a:lstStyle/>
          <a:p>
            <a:r>
              <a:rPr lang="pl-PL" dirty="0"/>
              <a:t>Organizacja pracy zespołów </a:t>
            </a:r>
            <a:r>
              <a:rPr lang="pl-PL" dirty="0" smtClean="0"/>
              <a:t>               i </a:t>
            </a:r>
            <a:r>
              <a:rPr lang="pl-PL" dirty="0"/>
              <a:t>konstruowanie indywidualnych programów edukacyjno – terapeutycznych dla uczniów oraz kart indywidualnych potrzeb ucznia i planów działań wspierających</a:t>
            </a:r>
            <a:br>
              <a:rPr lang="pl-PL" dirty="0"/>
            </a:b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9B223D-6939-4705-8C03-BAEC743EF054}" type="slidenum">
              <a:rPr lang="pl-PL" smtClean="0">
                <a:latin typeface="Arial" pitchFamily="34" charset="0"/>
              </a:rPr>
              <a:pPr/>
              <a:t>3</a:t>
            </a:fld>
            <a:endParaRPr lang="pl-PL" smtClean="0">
              <a:latin typeface="Arial" pitchFamily="34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600200"/>
            <a:ext cx="8435975" cy="4525963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pl-PL" sz="2800" smtClean="0"/>
              <a:t>   </a:t>
            </a:r>
          </a:p>
        </p:txBody>
      </p:sp>
      <p:pic>
        <p:nvPicPr>
          <p:cNvPr id="3077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/>
          </a:p>
        </p:txBody>
      </p:sp>
      <p:graphicFrame>
        <p:nvGraphicFramePr>
          <p:cNvPr id="3079" name="Object 6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52226" name="CorelDRAW" r:id="rId4" imgW="5116068" imgH="197510" progId="CorelDRAW.Graphic.12">
              <p:embed/>
            </p:oleObj>
          </a:graphicData>
        </a:graphic>
      </p:graphicFrame>
      <p:sp>
        <p:nvSpPr>
          <p:cNvPr id="8" name="Prostokąt 7"/>
          <p:cNvSpPr/>
          <p:nvPr/>
        </p:nvSpPr>
        <p:spPr>
          <a:xfrm>
            <a:off x="428596" y="428604"/>
            <a:ext cx="842968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4400" dirty="0" smtClean="0">
                <a:solidFill>
                  <a:schemeClr val="tx1"/>
                </a:solidFill>
                <a:latin typeface="+mj-lt"/>
              </a:rPr>
              <a:t>Rozporządzenia z dnia </a:t>
            </a:r>
            <a:r>
              <a:rPr lang="pl-PL" sz="4400" dirty="0" smtClean="0">
                <a:solidFill>
                  <a:srgbClr val="CC3300"/>
                </a:solidFill>
                <a:latin typeface="+mj-lt"/>
              </a:rPr>
              <a:t>17 listopada 2010 roku</a:t>
            </a:r>
            <a:r>
              <a:rPr lang="pl-PL" sz="4400" dirty="0" smtClean="0">
                <a:solidFill>
                  <a:schemeClr val="tx1"/>
                </a:solidFill>
                <a:latin typeface="+mj-lt"/>
              </a:rPr>
              <a:t>, w sprawie warunków organizowania kształcenia, wychowania i opieki dla dzieci            i młodzieży niepełnosprawnych    oraz niedostosowanych społecznie</a:t>
            </a:r>
            <a:endParaRPr lang="pl-PL" sz="44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9B223D-6939-4705-8C03-BAEC743EF054}" type="slidenum">
              <a:rPr lang="pl-PL" smtClean="0">
                <a:latin typeface="Arial" pitchFamily="34" charset="0"/>
              </a:rPr>
              <a:pPr/>
              <a:t>4</a:t>
            </a:fld>
            <a:endParaRPr lang="pl-PL" smtClean="0">
              <a:latin typeface="Arial" pitchFamily="34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600200"/>
            <a:ext cx="8435975" cy="4525963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pl-PL" sz="2800" smtClean="0"/>
              <a:t>   </a:t>
            </a:r>
          </a:p>
        </p:txBody>
      </p:sp>
      <p:pic>
        <p:nvPicPr>
          <p:cNvPr id="3077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/>
          </a:p>
        </p:txBody>
      </p:sp>
      <p:graphicFrame>
        <p:nvGraphicFramePr>
          <p:cNvPr id="3079" name="Object 6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3074" name="CorelDRAW" r:id="rId4" imgW="5116068" imgH="197510" progId="CorelDRAW.Graphic.12">
              <p:embed/>
            </p:oleObj>
          </a:graphicData>
        </a:graphic>
      </p:graphicFrame>
      <p:sp>
        <p:nvSpPr>
          <p:cNvPr id="9" name="Tytuł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8" name="Obraz 5" descr="7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20" y="285751"/>
            <a:ext cx="8643968" cy="478632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9B223D-6939-4705-8C03-BAEC743EF054}" type="slidenum">
              <a:rPr lang="pl-PL" smtClean="0">
                <a:latin typeface="Arial" pitchFamily="34" charset="0"/>
              </a:rPr>
              <a:pPr/>
              <a:t>5</a:t>
            </a:fld>
            <a:endParaRPr lang="pl-PL" smtClean="0">
              <a:latin typeface="Arial" pitchFamily="34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58" y="2071678"/>
            <a:ext cx="8435975" cy="4525963"/>
          </a:xfrm>
        </p:spPr>
        <p:txBody>
          <a:bodyPr/>
          <a:lstStyle/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pl-PL" sz="2800" dirty="0" smtClean="0"/>
              <a:t>   </a:t>
            </a:r>
            <a:r>
              <a:rPr lang="pl-PL" sz="2800" dirty="0" smtClean="0">
                <a:latin typeface="Calibri" pitchFamily="34" charset="0"/>
              </a:rPr>
              <a:t>uczeń niepełnosprawny,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pl-PL" sz="2800" dirty="0" smtClean="0">
                <a:latin typeface="Calibri" pitchFamily="34" charset="0"/>
              </a:rPr>
              <a:t>uczeń niedostosowany społecznie, 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pl-PL" sz="2800" dirty="0" smtClean="0">
                <a:latin typeface="Calibri" pitchFamily="34" charset="0"/>
              </a:rPr>
              <a:t>uczeń zagrożony niedostosowaniem społecznym,</a:t>
            </a:r>
          </a:p>
          <a:p>
            <a:pPr algn="just" eaLnBrk="1" hangingPunct="1">
              <a:buFontTx/>
              <a:buNone/>
            </a:pPr>
            <a:endParaRPr lang="pl-PL" sz="2800" dirty="0" smtClean="0"/>
          </a:p>
        </p:txBody>
      </p:sp>
      <p:pic>
        <p:nvPicPr>
          <p:cNvPr id="3077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/>
          </a:p>
        </p:txBody>
      </p:sp>
      <p:graphicFrame>
        <p:nvGraphicFramePr>
          <p:cNvPr id="3079" name="Object 6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51202" name="CorelDRAW" r:id="rId4" imgW="5116068" imgH="197510" progId="CorelDRAW.Graphic.12">
              <p:embed/>
            </p:oleObj>
          </a:graphicData>
        </a:graphic>
      </p:graphicFrame>
      <p:sp>
        <p:nvSpPr>
          <p:cNvPr id="9" name="Tytuł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>
                <a:solidFill>
                  <a:srgbClr val="CC3300"/>
                </a:solidFill>
                <a:latin typeface="Calibri" pitchFamily="34" charset="0"/>
              </a:rPr>
              <a:t>orzeczenie o potrzebie kształcenia specjalnego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9B223D-6939-4705-8C03-BAEC743EF054}" type="slidenum">
              <a:rPr lang="pl-PL" smtClean="0">
                <a:latin typeface="Arial" pitchFamily="34" charset="0"/>
              </a:rPr>
              <a:pPr/>
              <a:t>6</a:t>
            </a:fld>
            <a:endParaRPr lang="pl-PL" smtClean="0">
              <a:latin typeface="Arial" pitchFamily="34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600200"/>
            <a:ext cx="8435975" cy="4525963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pl-PL" sz="2800" smtClean="0"/>
              <a:t>   </a:t>
            </a:r>
          </a:p>
        </p:txBody>
      </p:sp>
      <p:pic>
        <p:nvPicPr>
          <p:cNvPr id="3077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/>
          </a:p>
        </p:txBody>
      </p:sp>
      <p:graphicFrame>
        <p:nvGraphicFramePr>
          <p:cNvPr id="3079" name="Object 6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4098" name="CorelDRAW" r:id="rId4" imgW="5116068" imgH="197510" progId="CorelDRAW.Graphic.12">
              <p:embed/>
            </p:oleObj>
          </a:graphicData>
        </a:graphic>
      </p:graphicFrame>
      <p:sp>
        <p:nvSpPr>
          <p:cNvPr id="9" name="Tytuł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>
                <a:solidFill>
                  <a:srgbClr val="CC3300"/>
                </a:solidFill>
                <a:latin typeface="Calibri" pitchFamily="34" charset="0"/>
              </a:rPr>
              <a:t>uczeń niepełnosprawny</a:t>
            </a:r>
            <a:r>
              <a:rPr lang="pl-PL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Calibri" pitchFamily="34" charset="0"/>
              </a:rPr>
              <a:t/>
            </a:r>
            <a:br>
              <a:rPr lang="pl-PL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Calibri" pitchFamily="34" charset="0"/>
              </a:rPr>
            </a:br>
            <a:r>
              <a:rPr lang="pl-PL" dirty="0" smtClean="0">
                <a:solidFill>
                  <a:srgbClr val="CC3300"/>
                </a:solidFill>
                <a:latin typeface="Calibri" pitchFamily="34" charset="0"/>
              </a:rPr>
              <a:t>(w rozumieniu prawa oświatowego)</a:t>
            </a:r>
            <a:endParaRPr lang="pl-PL" dirty="0"/>
          </a:p>
        </p:txBody>
      </p:sp>
      <p:sp>
        <p:nvSpPr>
          <p:cNvPr id="8" name="Prostokąt 7"/>
          <p:cNvSpPr/>
          <p:nvPr/>
        </p:nvSpPr>
        <p:spPr>
          <a:xfrm>
            <a:off x="500034" y="785794"/>
            <a:ext cx="8001056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q"/>
            </a:pPr>
            <a:endParaRPr lang="pl-PL" dirty="0" smtClean="0">
              <a:latin typeface="Calibri" pitchFamily="34" charset="0"/>
            </a:endParaRPr>
          </a:p>
          <a:p>
            <a:pPr>
              <a:buFont typeface="Wingdings" pitchFamily="2" charset="2"/>
              <a:buChar char="q"/>
            </a:pPr>
            <a:endParaRPr lang="pl-PL" sz="4400" dirty="0" smtClean="0">
              <a:latin typeface="+mj-lt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pl-PL" sz="2800" dirty="0" smtClean="0"/>
              <a:t>niesłyszący lub słabo słyszący,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pl-PL" sz="2800" dirty="0" smtClean="0"/>
              <a:t>niewidomy lub słabo widzący,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pl-PL" sz="2800" dirty="0" smtClean="0"/>
              <a:t>z niepełnosprawnością ruchową, w tym z afazją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pl-PL" sz="2800" dirty="0" smtClean="0"/>
              <a:t>upośledzeniem umysłowym,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pl-PL" sz="2800" dirty="0" smtClean="0"/>
              <a:t>autyzmem, w tym z zespołem </a:t>
            </a:r>
            <a:r>
              <a:rPr lang="pl-PL" sz="2800" dirty="0" err="1" smtClean="0"/>
              <a:t>Aspergera</a:t>
            </a:r>
            <a:r>
              <a:rPr lang="pl-PL" sz="2800" dirty="0" smtClean="0"/>
              <a:t>,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pl-PL" sz="2800" dirty="0" smtClean="0"/>
              <a:t>z </a:t>
            </a:r>
            <a:r>
              <a:rPr lang="pl-PL" sz="2800" dirty="0" err="1" smtClean="0"/>
              <a:t>niepełnosprawnościami</a:t>
            </a:r>
            <a:r>
              <a:rPr lang="pl-PL" sz="2800" dirty="0" smtClean="0"/>
              <a:t> sprzężonymi</a:t>
            </a:r>
            <a:endParaRPr lang="pl-PL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9B223D-6939-4705-8C03-BAEC743EF054}" type="slidenum">
              <a:rPr lang="pl-PL" smtClean="0">
                <a:latin typeface="Arial" pitchFamily="34" charset="0"/>
              </a:rPr>
              <a:pPr/>
              <a:t>7</a:t>
            </a:fld>
            <a:endParaRPr lang="pl-PL" smtClean="0">
              <a:latin typeface="Arial" pitchFamily="34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500042"/>
            <a:ext cx="8435975" cy="4525963"/>
          </a:xfrm>
        </p:spPr>
        <p:txBody>
          <a:bodyPr>
            <a:normAutofit fontScale="92500" lnSpcReduction="20000"/>
          </a:bodyPr>
          <a:lstStyle/>
          <a:p>
            <a:pPr algn="just">
              <a:buFontTx/>
              <a:buNone/>
            </a:pPr>
            <a:r>
              <a:rPr lang="pl-PL" sz="2800" dirty="0" smtClean="0"/>
              <a:t>   </a:t>
            </a:r>
            <a:r>
              <a:rPr lang="pl-PL" sz="2800" dirty="0" smtClean="0">
                <a:latin typeface="Calibri" pitchFamily="34" charset="0"/>
              </a:rPr>
              <a:t>Nauczyciele i specjaliści prowadzący zajęcia</a:t>
            </a:r>
          </a:p>
          <a:p>
            <a:pPr algn="just">
              <a:buFontTx/>
              <a:buNone/>
            </a:pPr>
            <a:r>
              <a:rPr lang="pl-PL" sz="2800" dirty="0" smtClean="0">
                <a:latin typeface="Calibri" pitchFamily="34" charset="0"/>
              </a:rPr>
              <a:t>    z uczniem, w ramach pracy zespołu, dla każdego ucznia posiadającego orzeczenie     o potrzebie kształcenia specjalnego:</a:t>
            </a:r>
          </a:p>
          <a:p>
            <a:pPr algn="just">
              <a:buClr>
                <a:srgbClr val="CC3300"/>
              </a:buClr>
              <a:buFont typeface="Wingdings" pitchFamily="2" charset="2"/>
              <a:buChar char="q"/>
            </a:pPr>
            <a:r>
              <a:rPr lang="pl-PL" sz="2800" dirty="0" smtClean="0">
                <a:solidFill>
                  <a:srgbClr val="CC3300"/>
                </a:solidFill>
                <a:latin typeface="Calibri" pitchFamily="34" charset="0"/>
              </a:rPr>
              <a:t>niepełnosprawnego, </a:t>
            </a:r>
          </a:p>
          <a:p>
            <a:pPr>
              <a:buClr>
                <a:srgbClr val="CC3300"/>
              </a:buClr>
              <a:buFont typeface="Wingdings" pitchFamily="2" charset="2"/>
              <a:buChar char="q"/>
            </a:pPr>
            <a:r>
              <a:rPr lang="pl-PL" sz="2800" dirty="0" smtClean="0">
                <a:solidFill>
                  <a:srgbClr val="CC3300"/>
                </a:solidFill>
                <a:latin typeface="Calibri" pitchFamily="34" charset="0"/>
              </a:rPr>
              <a:t>niedostosowanego społecznie, </a:t>
            </a:r>
          </a:p>
          <a:p>
            <a:pPr>
              <a:buClr>
                <a:srgbClr val="CC3300"/>
              </a:buClr>
              <a:buFont typeface="Wingdings" pitchFamily="2" charset="2"/>
              <a:buChar char="q"/>
            </a:pPr>
            <a:r>
              <a:rPr lang="pl-PL" sz="2800" dirty="0" smtClean="0">
                <a:solidFill>
                  <a:srgbClr val="CC3300"/>
                </a:solidFill>
                <a:latin typeface="Calibri" pitchFamily="34" charset="0"/>
              </a:rPr>
              <a:t>zagrożonego niedostosowaniem społecznym,</a:t>
            </a:r>
          </a:p>
          <a:p>
            <a:pPr>
              <a:buFontTx/>
              <a:buNone/>
            </a:pPr>
            <a:endParaRPr lang="pl-PL" sz="2800" dirty="0" smtClean="0">
              <a:solidFill>
                <a:srgbClr val="CC3300"/>
              </a:solidFill>
              <a:latin typeface="Calibri" pitchFamily="34" charset="0"/>
            </a:endParaRPr>
          </a:p>
          <a:p>
            <a:pPr algn="just">
              <a:buFontTx/>
              <a:buNone/>
            </a:pPr>
            <a:r>
              <a:rPr lang="pl-PL" sz="2800" dirty="0" smtClean="0">
                <a:latin typeface="Calibri" pitchFamily="34" charset="0"/>
              </a:rPr>
              <a:t>    opracowują indywidualny program edukacyjno            – terapeutyczny (IPET) oraz dokonują okresowej wielospecjalistycznej oceny poziomu funkcjonowania ucznia (w miarę potrzeby modyfikują IPET).</a:t>
            </a:r>
            <a:endParaRPr lang="pl-PL" sz="2800" dirty="0" smtClean="0">
              <a:solidFill>
                <a:srgbClr val="00A400"/>
              </a:solidFill>
              <a:latin typeface="Calibri" pitchFamily="34" charset="0"/>
            </a:endParaRPr>
          </a:p>
          <a:p>
            <a:pPr algn="just" eaLnBrk="1" hangingPunct="1">
              <a:buFontTx/>
              <a:buNone/>
            </a:pPr>
            <a:endParaRPr lang="pl-PL" sz="2800" dirty="0" smtClean="0"/>
          </a:p>
        </p:txBody>
      </p:sp>
      <p:pic>
        <p:nvPicPr>
          <p:cNvPr id="3077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/>
          </a:p>
        </p:txBody>
      </p:sp>
      <p:graphicFrame>
        <p:nvGraphicFramePr>
          <p:cNvPr id="3079" name="Object 6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5122" name="CorelDRAW" r:id="rId4" imgW="5116068" imgH="197510" progId="CorelDRAW.Graphic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9B223D-6939-4705-8C03-BAEC743EF054}" type="slidenum">
              <a:rPr lang="pl-PL" smtClean="0">
                <a:latin typeface="Arial" pitchFamily="34" charset="0"/>
              </a:rPr>
              <a:pPr/>
              <a:t>8</a:t>
            </a:fld>
            <a:endParaRPr lang="pl-PL" smtClean="0">
              <a:latin typeface="Arial" pitchFamily="34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600200"/>
            <a:ext cx="8435975" cy="4525963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pl-PL" sz="2800" smtClean="0"/>
              <a:t>   </a:t>
            </a:r>
          </a:p>
        </p:txBody>
      </p:sp>
      <p:pic>
        <p:nvPicPr>
          <p:cNvPr id="3077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/>
          </a:p>
        </p:txBody>
      </p:sp>
      <p:graphicFrame>
        <p:nvGraphicFramePr>
          <p:cNvPr id="3079" name="Object 6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6146" name="CorelDRAW" r:id="rId4" imgW="5116068" imgH="197510" progId="CorelDRAW.Graphic.12">
              <p:embed/>
            </p:oleObj>
          </a:graphicData>
        </a:graphic>
      </p:graphicFrame>
      <p:sp>
        <p:nvSpPr>
          <p:cNvPr id="8" name="Prostokąt 7"/>
          <p:cNvSpPr/>
          <p:nvPr/>
        </p:nvSpPr>
        <p:spPr>
          <a:xfrm>
            <a:off x="500034" y="1000108"/>
            <a:ext cx="785818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 smtClean="0">
                <a:solidFill>
                  <a:srgbClr val="C00000"/>
                </a:solidFill>
                <a:latin typeface="Calibri" pitchFamily="34" charset="0"/>
              </a:rPr>
              <a:t>Pomoc psychologiczno-pedagogiczna </a:t>
            </a:r>
            <a:r>
              <a:rPr lang="pl-PL" sz="2800" dirty="0" smtClean="0">
                <a:solidFill>
                  <a:schemeClr val="tx1"/>
                </a:solidFill>
                <a:latin typeface="Calibri" pitchFamily="34" charset="0"/>
              </a:rPr>
              <a:t>w przedszkolu, szkole i placówce polega na:</a:t>
            </a:r>
            <a:br>
              <a:rPr lang="pl-PL" sz="2800" dirty="0" smtClean="0">
                <a:solidFill>
                  <a:schemeClr val="tx1"/>
                </a:solidFill>
                <a:latin typeface="Calibri" pitchFamily="34" charset="0"/>
              </a:rPr>
            </a:br>
            <a:r>
              <a:rPr lang="pl-PL" sz="2800" dirty="0" smtClean="0">
                <a:solidFill>
                  <a:srgbClr val="FF9933"/>
                </a:solidFill>
                <a:latin typeface="Calibri" pitchFamily="34" charset="0"/>
              </a:rPr>
              <a:t> </a:t>
            </a:r>
            <a:r>
              <a:rPr lang="pl-PL" sz="2800" dirty="0" smtClean="0">
                <a:solidFill>
                  <a:srgbClr val="CC3300"/>
                </a:solidFill>
                <a:latin typeface="Calibri" pitchFamily="34" charset="0"/>
              </a:rPr>
              <a:t>rozpoznawaniu możliwości psychofizycznych</a:t>
            </a:r>
            <a:br>
              <a:rPr lang="pl-PL" sz="2800" dirty="0" smtClean="0">
                <a:solidFill>
                  <a:srgbClr val="CC3300"/>
                </a:solidFill>
                <a:latin typeface="Calibri" pitchFamily="34" charset="0"/>
              </a:rPr>
            </a:br>
            <a:r>
              <a:rPr lang="pl-PL" sz="2800" dirty="0" smtClean="0">
                <a:solidFill>
                  <a:srgbClr val="CC3300"/>
                </a:solidFill>
                <a:latin typeface="Calibri" pitchFamily="34" charset="0"/>
              </a:rPr>
              <a:t> rozpoznawaniu i zaspokajaniu indywidualnych potrzeb rozwojowych  i edukacyjnych uczniów.</a:t>
            </a:r>
            <a:endParaRPr lang="pl-PL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9B223D-6939-4705-8C03-BAEC743EF054}" type="slidenum">
              <a:rPr lang="pl-PL" smtClean="0">
                <a:latin typeface="Arial" pitchFamily="34" charset="0"/>
              </a:rPr>
              <a:pPr/>
              <a:t>9</a:t>
            </a:fld>
            <a:endParaRPr lang="pl-PL" smtClean="0">
              <a:latin typeface="Arial" pitchFamily="34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58" y="285728"/>
            <a:ext cx="8435975" cy="4525963"/>
          </a:xfrm>
        </p:spPr>
        <p:txBody>
          <a:bodyPr>
            <a:normAutofit fontScale="92500" lnSpcReduction="10000"/>
          </a:bodyPr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pl-PL" sz="2800" dirty="0" smtClean="0"/>
              <a:t>   </a:t>
            </a:r>
            <a:r>
              <a:rPr lang="pl-PL" sz="2800" dirty="0" smtClean="0">
                <a:latin typeface="Calibri" pitchFamily="34" charset="0"/>
              </a:rPr>
              <a:t>W odniesieniu do uczniów, dla których opracowywane były indywidualne programy edukacyjne, na podstawie dotychczas obowiązujących przepisów, zespoły są </a:t>
            </a:r>
            <a:r>
              <a:rPr lang="pl-PL" sz="2800" dirty="0" smtClean="0">
                <a:solidFill>
                  <a:srgbClr val="CC3300"/>
                </a:solidFill>
                <a:latin typeface="Calibri" pitchFamily="34" charset="0"/>
              </a:rPr>
              <a:t>obowiązane dokonać wielospecjalistycznych ocen poziomu funkcjonowania uczniów</a:t>
            </a:r>
            <a:r>
              <a:rPr lang="pl-PL" sz="2800" dirty="0" smtClean="0">
                <a:latin typeface="Calibri" pitchFamily="34" charset="0"/>
              </a:rPr>
              <a:t>  i dostosować</a:t>
            </a:r>
            <a:r>
              <a:rPr lang="pl-PL" sz="2800" dirty="0" smtClean="0">
                <a:solidFill>
                  <a:schemeClr val="accent2"/>
                </a:solidFill>
                <a:latin typeface="Calibri" pitchFamily="34" charset="0"/>
              </a:rPr>
              <a:t> </a:t>
            </a:r>
            <a:r>
              <a:rPr lang="pl-PL" sz="2800" dirty="0" smtClean="0">
                <a:solidFill>
                  <a:srgbClr val="CC3300"/>
                </a:solidFill>
                <a:latin typeface="Calibri" pitchFamily="34" charset="0"/>
              </a:rPr>
              <a:t>IPET do nowych regulacji:</a:t>
            </a:r>
          </a:p>
          <a:p>
            <a:pPr algn="ctr">
              <a:lnSpc>
                <a:spcPct val="80000"/>
              </a:lnSpc>
              <a:buFont typeface="Wingdings" pitchFamily="2" charset="2"/>
              <a:buChar char="q"/>
            </a:pPr>
            <a:endParaRPr lang="pl-PL" sz="2800" b="1" dirty="0" smtClean="0">
              <a:solidFill>
                <a:srgbClr val="CC3300"/>
              </a:solidFill>
              <a:latin typeface="Calibri" pitchFamily="34" charset="0"/>
            </a:endParaRPr>
          </a:p>
          <a:p>
            <a:pPr>
              <a:lnSpc>
                <a:spcPct val="80000"/>
              </a:lnSpc>
              <a:buClr>
                <a:srgbClr val="CC3300"/>
              </a:buClr>
              <a:buFont typeface="Wingdings" pitchFamily="2" charset="2"/>
              <a:buChar char="q"/>
            </a:pPr>
            <a:r>
              <a:rPr lang="pl-PL" sz="2800" dirty="0" smtClean="0">
                <a:latin typeface="Calibri" pitchFamily="34" charset="0"/>
              </a:rPr>
              <a:t>Przedszkola, oddziały przedszkolne w szkołach podstawowych, gimnazja, szkoły specjalne wszystkich typów, oddziały specjalne oraz ośrodki –  </a:t>
            </a:r>
          </a:p>
          <a:p>
            <a:pPr>
              <a:lnSpc>
                <a:spcPct val="80000"/>
              </a:lnSpc>
              <a:buClr>
                <a:srgbClr val="CC3300"/>
              </a:buClr>
              <a:buFontTx/>
              <a:buNone/>
            </a:pPr>
            <a:r>
              <a:rPr lang="pl-PL" sz="2800" dirty="0" smtClean="0">
                <a:solidFill>
                  <a:srgbClr val="CC3300"/>
                </a:solidFill>
                <a:latin typeface="Calibri" pitchFamily="34" charset="0"/>
              </a:rPr>
              <a:t>    do 30.09.2011 r.</a:t>
            </a:r>
          </a:p>
          <a:p>
            <a:pPr>
              <a:lnSpc>
                <a:spcPct val="80000"/>
              </a:lnSpc>
              <a:buClr>
                <a:srgbClr val="CC3300"/>
              </a:buClr>
              <a:buFont typeface="Wingdings" pitchFamily="2" charset="2"/>
              <a:buChar char="q"/>
            </a:pPr>
            <a:r>
              <a:rPr lang="pl-PL" sz="2800" dirty="0" smtClean="0">
                <a:latin typeface="Calibri" pitchFamily="34" charset="0"/>
              </a:rPr>
              <a:t>Szkoły podstawowe i </a:t>
            </a:r>
            <a:r>
              <a:rPr lang="pl-PL" sz="2800" dirty="0" err="1" smtClean="0">
                <a:latin typeface="Calibri" pitchFamily="34" charset="0"/>
              </a:rPr>
              <a:t>ponadgimnazjalne</a:t>
            </a:r>
            <a:r>
              <a:rPr lang="pl-PL" sz="2800" dirty="0" smtClean="0">
                <a:latin typeface="Calibri" pitchFamily="34" charset="0"/>
              </a:rPr>
              <a:t> –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pl-PL" sz="2800" dirty="0" smtClean="0">
                <a:latin typeface="Calibri" pitchFamily="34" charset="0"/>
              </a:rPr>
              <a:t>     </a:t>
            </a:r>
            <a:r>
              <a:rPr lang="pl-PL" sz="2800" dirty="0" smtClean="0">
                <a:solidFill>
                  <a:srgbClr val="CC3300"/>
                </a:solidFill>
                <a:latin typeface="Calibri" pitchFamily="34" charset="0"/>
              </a:rPr>
              <a:t>do 30.09.2012 r.</a:t>
            </a:r>
          </a:p>
          <a:p>
            <a:pPr algn="just" eaLnBrk="1" hangingPunct="1">
              <a:buFontTx/>
              <a:buNone/>
            </a:pPr>
            <a:endParaRPr lang="pl-PL" sz="2800" dirty="0" smtClean="0"/>
          </a:p>
        </p:txBody>
      </p:sp>
      <p:pic>
        <p:nvPicPr>
          <p:cNvPr id="3077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/>
          </a:p>
        </p:txBody>
      </p:sp>
      <p:graphicFrame>
        <p:nvGraphicFramePr>
          <p:cNvPr id="3079" name="Object 6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7170" name="CorelDRAW" r:id="rId4" imgW="5116068" imgH="197510" progId="CorelDRAW.Graphic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9B223D-6939-4705-8C03-BAEC743EF054}" type="slidenum">
              <a:rPr lang="pl-PL" smtClean="0">
                <a:latin typeface="Arial" pitchFamily="34" charset="0"/>
              </a:rPr>
              <a:pPr/>
              <a:t>10</a:t>
            </a:fld>
            <a:endParaRPr lang="pl-PL" smtClean="0">
              <a:latin typeface="Arial" pitchFamily="34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600200"/>
            <a:ext cx="8435975" cy="4525963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pl-PL" sz="2800" dirty="0" smtClean="0"/>
              <a:t>   </a:t>
            </a:r>
          </a:p>
        </p:txBody>
      </p:sp>
      <p:pic>
        <p:nvPicPr>
          <p:cNvPr id="3077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/>
          </a:p>
        </p:txBody>
      </p:sp>
      <p:graphicFrame>
        <p:nvGraphicFramePr>
          <p:cNvPr id="3079" name="Object 6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8194" name="CorelDRAW" r:id="rId4" imgW="5116068" imgH="197510" progId="CorelDRAW.Graphic.12">
              <p:embed/>
            </p:oleObj>
          </a:graphicData>
        </a:graphic>
      </p:graphicFrame>
      <p:pic>
        <p:nvPicPr>
          <p:cNvPr id="8" name="Obraz 15" descr="9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928662" y="103644"/>
            <a:ext cx="7143770" cy="5182215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9B223D-6939-4705-8C03-BAEC743EF054}" type="slidenum">
              <a:rPr lang="pl-PL" smtClean="0">
                <a:latin typeface="Arial" pitchFamily="34" charset="0"/>
              </a:rPr>
              <a:pPr/>
              <a:t>11</a:t>
            </a:fld>
            <a:endParaRPr lang="pl-PL" smtClean="0">
              <a:latin typeface="Arial" pitchFamily="34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58" y="857232"/>
            <a:ext cx="8435975" cy="4525963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pl-PL" sz="2800" dirty="0" smtClean="0"/>
              <a:t>   </a:t>
            </a:r>
            <a:r>
              <a:rPr lang="pl-PL" sz="2800" dirty="0" smtClean="0">
                <a:latin typeface="Calibri" pitchFamily="34" charset="0"/>
              </a:rPr>
              <a:t>nauczyciele, wychowawcy, specjaliści prowadzący zajęcia z dzieckiem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pl-PL" sz="2800" dirty="0" smtClean="0">
                <a:solidFill>
                  <a:srgbClr val="CC3300"/>
                </a:solidFill>
                <a:latin typeface="Calibri" pitchFamily="34" charset="0"/>
              </a:rPr>
              <a:t>we współpracy z :</a:t>
            </a:r>
          </a:p>
          <a:p>
            <a:pPr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q"/>
            </a:pPr>
            <a:r>
              <a:rPr lang="pl-PL" sz="2800" dirty="0" smtClean="0">
                <a:latin typeface="Calibri" pitchFamily="34" charset="0"/>
              </a:rPr>
              <a:t>rodzicami ucznia,</a:t>
            </a:r>
          </a:p>
          <a:p>
            <a:pPr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q"/>
            </a:pPr>
            <a:r>
              <a:rPr lang="pl-PL" sz="2800" dirty="0" smtClean="0">
                <a:latin typeface="Calibri" pitchFamily="34" charset="0"/>
              </a:rPr>
              <a:t>poradniami psychologiczno – pedagogicznymi, poradniami specjalistycznymi,</a:t>
            </a:r>
          </a:p>
          <a:p>
            <a:pPr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q"/>
            </a:pPr>
            <a:r>
              <a:rPr lang="pl-PL" sz="2800" dirty="0" smtClean="0">
                <a:latin typeface="Calibri" pitchFamily="34" charset="0"/>
              </a:rPr>
              <a:t>placówkami doskonalenia nauczycieli,</a:t>
            </a:r>
          </a:p>
          <a:p>
            <a:pPr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q"/>
            </a:pPr>
            <a:r>
              <a:rPr lang="pl-PL" sz="2800" dirty="0" smtClean="0">
                <a:latin typeface="Calibri" pitchFamily="34" charset="0"/>
              </a:rPr>
              <a:t>organizacjami pozarządowymi, działającymi na rzecz rodziny, dzieci i młodzieży</a:t>
            </a:r>
          </a:p>
          <a:p>
            <a:pPr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q"/>
            </a:pPr>
            <a:r>
              <a:rPr lang="pl-PL" sz="2800" dirty="0" smtClean="0">
                <a:latin typeface="Calibri" pitchFamily="34" charset="0"/>
              </a:rPr>
              <a:t>innymi szkołami, przedszkolami, placówkami</a:t>
            </a:r>
          </a:p>
          <a:p>
            <a:pPr algn="just" eaLnBrk="1" hangingPunct="1">
              <a:buFontTx/>
              <a:buNone/>
            </a:pPr>
            <a:endParaRPr lang="pl-PL" sz="2800" dirty="0" smtClean="0"/>
          </a:p>
        </p:txBody>
      </p:sp>
      <p:pic>
        <p:nvPicPr>
          <p:cNvPr id="3077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/>
          </a:p>
        </p:txBody>
      </p:sp>
      <p:graphicFrame>
        <p:nvGraphicFramePr>
          <p:cNvPr id="3079" name="Object 6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9218" name="CorelDRAW" r:id="rId4" imgW="5116068" imgH="197510" progId="CorelDRAW.Graphic.12">
              <p:embed/>
            </p:oleObj>
          </a:graphicData>
        </a:graphic>
      </p:graphicFrame>
      <p:sp>
        <p:nvSpPr>
          <p:cNvPr id="9" name="Tytuł 8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868346"/>
          </a:xfrm>
        </p:spPr>
        <p:txBody>
          <a:bodyPr/>
          <a:lstStyle/>
          <a:p>
            <a:r>
              <a:rPr lang="pl-PL" dirty="0" smtClean="0">
                <a:solidFill>
                  <a:srgbClr val="CC3300"/>
                </a:solidFill>
                <a:latin typeface="Calibri" pitchFamily="34" charset="0"/>
              </a:rPr>
              <a:t>skład zespołu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9B223D-6939-4705-8C03-BAEC743EF054}" type="slidenum">
              <a:rPr lang="pl-PL" smtClean="0">
                <a:latin typeface="Arial" pitchFamily="34" charset="0"/>
              </a:rPr>
              <a:pPr/>
              <a:t>12</a:t>
            </a:fld>
            <a:endParaRPr lang="pl-PL" smtClean="0">
              <a:latin typeface="Arial" pitchFamily="34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6" y="642918"/>
            <a:ext cx="8435975" cy="4525963"/>
          </a:xfrm>
        </p:spPr>
        <p:txBody>
          <a:bodyPr>
            <a:normAutofit lnSpcReduction="10000"/>
          </a:bodyPr>
          <a:lstStyle/>
          <a:p>
            <a:pPr marL="609600" indent="-609600" algn="ctr">
              <a:lnSpc>
                <a:spcPct val="80000"/>
              </a:lnSpc>
              <a:buClr>
                <a:srgbClr val="C00000"/>
              </a:buClr>
              <a:buFontTx/>
              <a:buNone/>
            </a:pPr>
            <a:r>
              <a:rPr lang="pl-PL" sz="2800" dirty="0" smtClean="0"/>
              <a:t>   </a:t>
            </a:r>
            <a:endParaRPr lang="pl-PL" sz="2400" dirty="0" smtClean="0">
              <a:solidFill>
                <a:srgbClr val="CC3300"/>
              </a:solidFill>
              <a:latin typeface="Calibri" pitchFamily="34" charset="0"/>
            </a:endParaRPr>
          </a:p>
          <a:p>
            <a:pPr marL="609600" indent="-609600" algn="just">
              <a:lnSpc>
                <a:spcPct val="80000"/>
              </a:lnSpc>
              <a:buClr>
                <a:srgbClr val="C00000"/>
              </a:buClr>
              <a:buFont typeface="Wingdings" pitchFamily="2" charset="2"/>
              <a:buChar char="q"/>
            </a:pPr>
            <a:r>
              <a:rPr lang="pl-PL" sz="2800" b="1" dirty="0" smtClean="0">
                <a:latin typeface="Calibri" pitchFamily="34" charset="0"/>
              </a:rPr>
              <a:t>ustala zakres</a:t>
            </a:r>
            <a:r>
              <a:rPr lang="pl-PL" sz="2800" dirty="0" smtClean="0">
                <a:latin typeface="Calibri" pitchFamily="34" charset="0"/>
              </a:rPr>
              <a:t>, w którym uczeń wymaga </a:t>
            </a:r>
            <a:r>
              <a:rPr lang="pl-PL" sz="2800" b="1" dirty="0" smtClean="0">
                <a:latin typeface="Calibri" pitchFamily="34" charset="0"/>
              </a:rPr>
              <a:t>pomocy psychologiczno-pedagogicznej         </a:t>
            </a:r>
            <a:r>
              <a:rPr lang="pl-PL" sz="2800" dirty="0" smtClean="0">
                <a:latin typeface="Calibri" pitchFamily="34" charset="0"/>
              </a:rPr>
              <a:t> z uwagi na indywidualne potrzeby rozwojowe i edukacyjne oraz indywidualne możliwości psychofizyczne;</a:t>
            </a:r>
          </a:p>
          <a:p>
            <a:pPr marL="609600" indent="-609600" algn="just">
              <a:lnSpc>
                <a:spcPct val="80000"/>
              </a:lnSpc>
              <a:buClr>
                <a:srgbClr val="C00000"/>
              </a:buClr>
              <a:buFont typeface="Wingdings" pitchFamily="2" charset="2"/>
              <a:buNone/>
            </a:pPr>
            <a:endParaRPr lang="pl-PL" sz="2800" dirty="0" smtClean="0">
              <a:latin typeface="Calibri" pitchFamily="34" charset="0"/>
            </a:endParaRPr>
          </a:p>
          <a:p>
            <a:pPr marL="609600" indent="-609600" algn="just">
              <a:lnSpc>
                <a:spcPct val="80000"/>
              </a:lnSpc>
              <a:buClr>
                <a:srgbClr val="C00000"/>
              </a:buClr>
              <a:buFont typeface="Wingdings" pitchFamily="2" charset="2"/>
              <a:buChar char="q"/>
            </a:pPr>
            <a:r>
              <a:rPr lang="pl-PL" sz="2800" b="1" dirty="0" smtClean="0">
                <a:latin typeface="Calibri" pitchFamily="34" charset="0"/>
              </a:rPr>
              <a:t>określa zalecane formy, sposoby i okres udzielania uczniowi pomocy psychologiczno-pedagogiczne        </a:t>
            </a:r>
            <a:r>
              <a:rPr lang="pl-PL" sz="2800" dirty="0" smtClean="0">
                <a:latin typeface="Calibri" pitchFamily="34" charset="0"/>
              </a:rPr>
              <a:t>z uwzględnieniem zaleceń zawartych odpowiednio   w orzeczeniu lub opinii oraz indywidualnych potrzeb rozwojowych                 i edukacyjnych ucznia                i indywidualnych możliwości psychofizycznych ucznia; </a:t>
            </a:r>
          </a:p>
          <a:p>
            <a:pPr algn="just" eaLnBrk="1" hangingPunct="1">
              <a:buFontTx/>
              <a:buNone/>
            </a:pPr>
            <a:endParaRPr lang="pl-PL" sz="2800" dirty="0" smtClean="0"/>
          </a:p>
        </p:txBody>
      </p:sp>
      <p:pic>
        <p:nvPicPr>
          <p:cNvPr id="3077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/>
          </a:p>
        </p:txBody>
      </p:sp>
      <p:graphicFrame>
        <p:nvGraphicFramePr>
          <p:cNvPr id="3079" name="Object 6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10242" name="CorelDRAW" r:id="rId4" imgW="5116068" imgH="197510" progId="CorelDRAW.Graphic.12">
              <p:embed/>
            </p:oleObj>
          </a:graphicData>
        </a:graphic>
      </p:graphicFrame>
      <p:sp>
        <p:nvSpPr>
          <p:cNvPr id="9" name="Tytuł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>
                <a:solidFill>
                  <a:srgbClr val="CC3300"/>
                </a:solidFill>
                <a:latin typeface="Calibri" pitchFamily="34" charset="0"/>
              </a:rPr>
              <a:t>zadania Zespołu</a:t>
            </a:r>
            <a:br>
              <a:rPr lang="pl-PL" b="1" dirty="0">
                <a:solidFill>
                  <a:srgbClr val="CC3300"/>
                </a:solidFill>
                <a:latin typeface="Calibri" pitchFamily="34" charset="0"/>
              </a:rPr>
            </a:b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9B223D-6939-4705-8C03-BAEC743EF054}" type="slidenum">
              <a:rPr lang="pl-PL" smtClean="0">
                <a:latin typeface="Arial" pitchFamily="34" charset="0"/>
              </a:rPr>
              <a:pPr/>
              <a:t>13</a:t>
            </a:fld>
            <a:endParaRPr lang="pl-PL" smtClean="0">
              <a:latin typeface="Arial" pitchFamily="34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6" y="214290"/>
            <a:ext cx="8435975" cy="4525963"/>
          </a:xfrm>
        </p:spPr>
        <p:txBody>
          <a:bodyPr>
            <a:normAutofit fontScale="92500" lnSpcReduction="20000"/>
          </a:bodyPr>
          <a:lstStyle/>
          <a:p>
            <a:pPr marL="609600" indent="-609600" algn="ctr"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pl-PL" sz="2800" dirty="0" smtClean="0"/>
              <a:t>   </a:t>
            </a:r>
            <a:endParaRPr lang="pl-PL" sz="1200" b="1" i="1" dirty="0">
              <a:latin typeface="Calibri" pitchFamily="34" charset="0"/>
            </a:endParaRPr>
          </a:p>
          <a:p>
            <a:pPr marL="609600" indent="-609600" algn="just" fontAlgn="auto">
              <a:lnSpc>
                <a:spcPct val="80000"/>
              </a:lnSpc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q"/>
              <a:defRPr/>
            </a:pPr>
            <a:r>
              <a:rPr lang="pl-PL" sz="2800" b="1" dirty="0">
                <a:latin typeface="Calibri" pitchFamily="34" charset="0"/>
              </a:rPr>
              <a:t>planuje działania z zakresu doradztwa edukacyjno-zawodowego   i sposób ich realizacji </a:t>
            </a:r>
            <a:r>
              <a:rPr lang="pl-PL" sz="2800" dirty="0">
                <a:latin typeface="Calibri" pitchFamily="34" charset="0"/>
              </a:rPr>
              <a:t>– w przypadku ucznia gimnazjum i szkoły </a:t>
            </a:r>
            <a:r>
              <a:rPr lang="pl-PL" sz="2800" dirty="0" err="1">
                <a:latin typeface="Calibri" pitchFamily="34" charset="0"/>
              </a:rPr>
              <a:t>ponadgimnazjalnej</a:t>
            </a:r>
            <a:r>
              <a:rPr lang="pl-PL" sz="2800" dirty="0">
                <a:latin typeface="Calibri" pitchFamily="34" charset="0"/>
              </a:rPr>
              <a:t>.</a:t>
            </a:r>
          </a:p>
          <a:p>
            <a:pPr marL="609600" indent="-609600" algn="just" fontAlgn="auto">
              <a:lnSpc>
                <a:spcPct val="80000"/>
              </a:lnSpc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q"/>
              <a:defRPr/>
            </a:pPr>
            <a:r>
              <a:rPr lang="pl-PL" sz="2800" dirty="0">
                <a:latin typeface="Calibri" pitchFamily="34" charset="0"/>
              </a:rPr>
              <a:t>podejmuje </a:t>
            </a:r>
            <a:r>
              <a:rPr lang="pl-PL" sz="2800" b="1" dirty="0">
                <a:latin typeface="Calibri" pitchFamily="34" charset="0"/>
              </a:rPr>
              <a:t>działania mediacyjne i interwencyjne                  w sytuacjach kryzysowych</a:t>
            </a:r>
            <a:r>
              <a:rPr lang="pl-PL" sz="2800" dirty="0">
                <a:latin typeface="Calibri" pitchFamily="34" charset="0"/>
              </a:rPr>
              <a:t>;</a:t>
            </a:r>
          </a:p>
          <a:p>
            <a:pPr marL="609600" indent="-609600" algn="just" fontAlgn="auto">
              <a:lnSpc>
                <a:spcPct val="80000"/>
              </a:lnSpc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q"/>
              <a:defRPr/>
            </a:pPr>
            <a:r>
              <a:rPr lang="pl-PL" sz="2800" dirty="0">
                <a:latin typeface="Calibri" pitchFamily="34" charset="0"/>
              </a:rPr>
              <a:t>stosownie do zalecanych form i sposobów pomocy psychologiczno-pedagogicznej, okresów jej udzielania, </a:t>
            </a:r>
            <a:r>
              <a:rPr lang="pl-PL" sz="2800" b="1" dirty="0">
                <a:latin typeface="Calibri" pitchFamily="34" charset="0"/>
              </a:rPr>
              <a:t>określa działania wspierające wobec rodziców ucznia oraz zakres </a:t>
            </a:r>
            <a:r>
              <a:rPr lang="pl-PL" sz="2800" b="1" dirty="0" smtClean="0">
                <a:latin typeface="Calibri" pitchFamily="34" charset="0"/>
              </a:rPr>
              <a:t>współdziałania z </a:t>
            </a:r>
            <a:r>
              <a:rPr lang="pl-PL" sz="2800" b="1" dirty="0">
                <a:latin typeface="Calibri" pitchFamily="34" charset="0"/>
              </a:rPr>
              <a:t>poradniami psychologiczno-pedagogicznymi</a:t>
            </a:r>
            <a:r>
              <a:rPr lang="pl-PL" sz="2800" dirty="0">
                <a:latin typeface="Calibri" pitchFamily="34" charset="0"/>
              </a:rPr>
              <a:t>,      w tym poradniami specjalistycznymi, </a:t>
            </a:r>
            <a:r>
              <a:rPr lang="pl-PL" sz="2800" b="1" dirty="0">
                <a:latin typeface="Calibri" pitchFamily="34" charset="0"/>
              </a:rPr>
              <a:t>placówkami doskonalenia nauczycieli</a:t>
            </a:r>
            <a:r>
              <a:rPr lang="pl-PL" sz="2800" dirty="0">
                <a:latin typeface="Calibri" pitchFamily="34" charset="0"/>
              </a:rPr>
              <a:t>, </a:t>
            </a:r>
            <a:r>
              <a:rPr lang="pl-PL" sz="2800" b="1" dirty="0">
                <a:latin typeface="Calibri" pitchFamily="34" charset="0"/>
              </a:rPr>
              <a:t>organizacjami pozarządowymi oraz innymi instytucjami</a:t>
            </a:r>
            <a:r>
              <a:rPr lang="pl-PL" sz="2800" dirty="0">
                <a:latin typeface="Calibri" pitchFamily="34" charset="0"/>
              </a:rPr>
              <a:t> działającymi na rzecz rodziny, dzieci  </a:t>
            </a:r>
            <a:r>
              <a:rPr lang="pl-PL" sz="2800" dirty="0" smtClean="0">
                <a:latin typeface="Calibri" pitchFamily="34" charset="0"/>
              </a:rPr>
              <a:t>              i </a:t>
            </a:r>
            <a:r>
              <a:rPr lang="pl-PL" sz="2800" dirty="0">
                <a:latin typeface="Calibri" pitchFamily="34" charset="0"/>
              </a:rPr>
              <a:t>młodzieży;</a:t>
            </a:r>
          </a:p>
          <a:p>
            <a:pPr marL="609600" indent="-609600" algn="just" fontAlgn="auto">
              <a:lnSpc>
                <a:spcPct val="80000"/>
              </a:lnSpc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q"/>
              <a:defRPr/>
            </a:pPr>
            <a:r>
              <a:rPr lang="pl-PL" sz="2800" dirty="0">
                <a:latin typeface="Calibri" pitchFamily="34" charset="0"/>
              </a:rPr>
              <a:t>opracowuje </a:t>
            </a:r>
            <a:r>
              <a:rPr lang="pl-PL" sz="2800" b="1" dirty="0">
                <a:latin typeface="Calibri" pitchFamily="34" charset="0"/>
              </a:rPr>
              <a:t>plan działań wspierających</a:t>
            </a:r>
          </a:p>
          <a:p>
            <a:pPr algn="just" eaLnBrk="1" hangingPunct="1">
              <a:buFontTx/>
              <a:buNone/>
            </a:pPr>
            <a:endParaRPr lang="pl-PL" sz="2800" dirty="0" smtClean="0"/>
          </a:p>
        </p:txBody>
      </p:sp>
      <p:pic>
        <p:nvPicPr>
          <p:cNvPr id="3077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/>
          </a:p>
        </p:txBody>
      </p:sp>
      <p:graphicFrame>
        <p:nvGraphicFramePr>
          <p:cNvPr id="3079" name="Object 6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11266" name="CorelDRAW" r:id="rId4" imgW="5116068" imgH="197510" progId="CorelDRAW.Graphic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9B223D-6939-4705-8C03-BAEC743EF054}" type="slidenum">
              <a:rPr lang="pl-PL" smtClean="0">
                <a:latin typeface="Arial" pitchFamily="34" charset="0"/>
              </a:rPr>
              <a:pPr/>
              <a:t>14</a:t>
            </a:fld>
            <a:endParaRPr lang="pl-PL" smtClean="0">
              <a:latin typeface="Arial" pitchFamily="34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1571612"/>
            <a:ext cx="8435975" cy="4525963"/>
          </a:xfrm>
        </p:spPr>
        <p:txBody>
          <a:bodyPr/>
          <a:lstStyle/>
          <a:p>
            <a:pPr marL="265176" indent="-265176" fontAlgn="auto"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q"/>
              <a:defRPr/>
            </a:pPr>
            <a:r>
              <a:rPr lang="pl-PL" sz="2800" dirty="0" smtClean="0"/>
              <a:t>   </a:t>
            </a:r>
            <a:r>
              <a:rPr lang="pl-PL" sz="2800" dirty="0">
                <a:latin typeface="Calibri" pitchFamily="34" charset="0"/>
              </a:rPr>
              <a:t>rodzice w sposób równoprawny pracują z Zespołem</a:t>
            </a:r>
            <a:r>
              <a:rPr lang="pl-PL" sz="2800" dirty="0" smtClean="0">
                <a:latin typeface="Calibri" pitchFamily="34" charset="0"/>
              </a:rPr>
              <a:t>,</a:t>
            </a:r>
            <a:endParaRPr lang="pl-PL" sz="2800" dirty="0">
              <a:latin typeface="Calibri" pitchFamily="34" charset="0"/>
            </a:endParaRPr>
          </a:p>
          <a:p>
            <a:pPr marL="265176" indent="-265176" fontAlgn="auto"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q"/>
              <a:defRPr/>
            </a:pPr>
            <a:r>
              <a:rPr lang="pl-PL" sz="2800" dirty="0">
                <a:latin typeface="Calibri" pitchFamily="34" charset="0"/>
              </a:rPr>
              <a:t>diagnozę przygotowują wspólnie nauczyciele, specjaliści i rodzice</a:t>
            </a:r>
            <a:r>
              <a:rPr lang="pl-PL" sz="2800" dirty="0" smtClean="0">
                <a:latin typeface="Calibri" pitchFamily="34" charset="0"/>
              </a:rPr>
              <a:t>,</a:t>
            </a:r>
            <a:endParaRPr lang="pl-PL" sz="2800" dirty="0">
              <a:latin typeface="Calibri" pitchFamily="34" charset="0"/>
            </a:endParaRPr>
          </a:p>
          <a:p>
            <a:pPr marL="265176" indent="-265176" fontAlgn="auto"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q"/>
              <a:defRPr/>
            </a:pPr>
            <a:r>
              <a:rPr lang="pl-PL" sz="2800" dirty="0">
                <a:latin typeface="Calibri" pitchFamily="34" charset="0"/>
              </a:rPr>
              <a:t>członkowie Zespołu opracowują wspólny </a:t>
            </a:r>
            <a:r>
              <a:rPr lang="pl-PL" sz="2800" dirty="0" smtClean="0">
                <a:latin typeface="Calibri" pitchFamily="34" charset="0"/>
              </a:rPr>
              <a:t>IPET/PDW</a:t>
            </a:r>
            <a:endParaRPr lang="pl-PL" sz="2800" dirty="0">
              <a:latin typeface="Calibri" pitchFamily="34" charset="0"/>
            </a:endParaRPr>
          </a:p>
          <a:p>
            <a:pPr marL="265176" indent="-265176" fontAlgn="auto"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q"/>
              <a:defRPr/>
            </a:pPr>
            <a:r>
              <a:rPr lang="pl-PL" sz="2800" dirty="0">
                <a:latin typeface="Calibri" pitchFamily="34" charset="0"/>
              </a:rPr>
              <a:t>każdy członek zespołu odpowiada za realizację całego IPET/PDW wdrażanego przez wszystkich realizatorów</a:t>
            </a:r>
          </a:p>
          <a:p>
            <a:pPr algn="just" eaLnBrk="1" hangingPunct="1">
              <a:buFontTx/>
              <a:buNone/>
            </a:pPr>
            <a:endParaRPr lang="pl-PL" sz="2800" dirty="0" smtClean="0"/>
          </a:p>
        </p:txBody>
      </p:sp>
      <p:pic>
        <p:nvPicPr>
          <p:cNvPr id="3077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/>
          </a:p>
        </p:txBody>
      </p:sp>
      <p:graphicFrame>
        <p:nvGraphicFramePr>
          <p:cNvPr id="3079" name="Object 6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12290" name="CorelDRAW" r:id="rId4" imgW="5116068" imgH="197510" progId="CorelDRAW.Graphic.12">
              <p:embed/>
            </p:oleObj>
          </a:graphicData>
        </a:graphic>
      </p:graphicFrame>
      <p:sp>
        <p:nvSpPr>
          <p:cNvPr id="9" name="Tytuł 8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 err="1" smtClean="0">
                <a:solidFill>
                  <a:srgbClr val="CC3300"/>
                </a:solidFill>
                <a:latin typeface="Calibri" pitchFamily="34" charset="0"/>
              </a:rPr>
              <a:t>Transdyscyplinarny</a:t>
            </a:r>
            <a:r>
              <a:rPr lang="pl-PL" dirty="0" smtClean="0">
                <a:solidFill>
                  <a:srgbClr val="CC3300"/>
                </a:solidFill>
                <a:latin typeface="Calibri" pitchFamily="34" charset="0"/>
              </a:rPr>
              <a:t> model funkcjonowania Zespołu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9B223D-6939-4705-8C03-BAEC743EF054}" type="slidenum">
              <a:rPr lang="pl-PL" smtClean="0">
                <a:latin typeface="Arial" pitchFamily="34" charset="0"/>
              </a:rPr>
              <a:pPr/>
              <a:t>15</a:t>
            </a:fld>
            <a:endParaRPr lang="pl-PL" smtClean="0">
              <a:latin typeface="Arial" pitchFamily="34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2" y="1285860"/>
            <a:ext cx="8435975" cy="452596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q"/>
            </a:pPr>
            <a:r>
              <a:rPr lang="pl-PL" sz="2800" dirty="0" smtClean="0"/>
              <a:t>   </a:t>
            </a:r>
            <a:r>
              <a:rPr lang="pl-PL" sz="2800" dirty="0" smtClean="0">
                <a:latin typeface="Calibri" pitchFamily="34" charset="0"/>
              </a:rPr>
              <a:t>jest podstawą opracowania IPET</a:t>
            </a:r>
          </a:p>
          <a:p>
            <a:pPr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q"/>
            </a:pPr>
            <a:r>
              <a:rPr lang="pl-PL" sz="2800" dirty="0" smtClean="0">
                <a:latin typeface="Calibri" pitchFamily="34" charset="0"/>
              </a:rPr>
              <a:t>Zespół, dokonuje jej w miarę potrzeb, </a:t>
            </a:r>
            <a:r>
              <a:rPr lang="pl-PL" sz="2800" dirty="0" smtClean="0">
                <a:solidFill>
                  <a:srgbClr val="CC3300"/>
                </a:solidFill>
                <a:latin typeface="Calibri" pitchFamily="34" charset="0"/>
              </a:rPr>
              <a:t>nie rzadziej</a:t>
            </a:r>
            <a:r>
              <a:rPr lang="pl-PL" sz="2800" dirty="0" smtClean="0">
                <a:latin typeface="Calibri" pitchFamily="34" charset="0"/>
              </a:rPr>
              <a:t> niż raz        w roku szkolnym,</a:t>
            </a:r>
          </a:p>
          <a:p>
            <a:pPr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q"/>
            </a:pPr>
            <a:r>
              <a:rPr lang="pl-PL" sz="2800" dirty="0" smtClean="0">
                <a:latin typeface="Calibri" pitchFamily="34" charset="0"/>
              </a:rPr>
              <a:t>obejmuje diagnozę nieformalną (rozpoznanie pedagogiczne), jak i unormowaną (diagnoza przeprowadzana przez specjalistów pracujących                    z dzieckiem).</a:t>
            </a:r>
          </a:p>
          <a:p>
            <a:pPr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q"/>
            </a:pPr>
            <a:r>
              <a:rPr lang="pl-PL" sz="2800" dirty="0" smtClean="0">
                <a:latin typeface="Calibri" pitchFamily="34" charset="0"/>
              </a:rPr>
              <a:t>przy dokonywaniu ponownej oceny (po przyjętym okresie realizacji IPET) ocena ta musi </a:t>
            </a:r>
            <a:r>
              <a:rPr lang="pl-PL" sz="2800" dirty="0" smtClean="0">
                <a:solidFill>
                  <a:srgbClr val="CC3300"/>
                </a:solidFill>
                <a:latin typeface="Calibri" pitchFamily="34" charset="0"/>
              </a:rPr>
              <a:t>uwzględniać również ocenę efektywności pomocy psychologiczno-pedagogicznej</a:t>
            </a:r>
            <a:r>
              <a:rPr lang="pl-PL" sz="2800" dirty="0" smtClean="0">
                <a:latin typeface="Calibri" pitchFamily="34" charset="0"/>
              </a:rPr>
              <a:t> udzielonej uczniowi</a:t>
            </a:r>
          </a:p>
          <a:p>
            <a:pPr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q"/>
            </a:pPr>
            <a:r>
              <a:rPr lang="pl-PL" sz="2800" dirty="0" smtClean="0">
                <a:latin typeface="Calibri" pitchFamily="34" charset="0"/>
              </a:rPr>
              <a:t>wyniki ponownej oceny poziomu funkcjonowania ucznia są </a:t>
            </a:r>
            <a:r>
              <a:rPr lang="pl-PL" sz="2800" dirty="0" smtClean="0">
                <a:solidFill>
                  <a:srgbClr val="CC3300"/>
                </a:solidFill>
                <a:latin typeface="Calibri" pitchFamily="34" charset="0"/>
              </a:rPr>
              <a:t>podstawą do modyfikowania IPET.</a:t>
            </a:r>
          </a:p>
          <a:p>
            <a:pPr algn="just" eaLnBrk="1" hangingPunct="1">
              <a:buFontTx/>
              <a:buNone/>
            </a:pPr>
            <a:endParaRPr lang="pl-PL" sz="2800" dirty="0" smtClean="0"/>
          </a:p>
        </p:txBody>
      </p:sp>
      <p:pic>
        <p:nvPicPr>
          <p:cNvPr id="3077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/>
          </a:p>
        </p:txBody>
      </p:sp>
      <p:graphicFrame>
        <p:nvGraphicFramePr>
          <p:cNvPr id="3079" name="Object 6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13314" name="CorelDRAW" r:id="rId4" imgW="5116068" imgH="197510" progId="CorelDRAW.Graphic.12">
              <p:embed/>
            </p:oleObj>
          </a:graphicData>
        </a:graphic>
      </p:graphicFrame>
      <p:sp>
        <p:nvSpPr>
          <p:cNvPr id="9" name="Tytuł 8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 smtClean="0">
                <a:solidFill>
                  <a:srgbClr val="CC3300"/>
                </a:solidFill>
                <a:latin typeface="Calibri" pitchFamily="34" charset="0"/>
              </a:rPr>
              <a:t>Wielospecjalistyczna Ocena Poziomu Funkcjonowania Ucznia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9B223D-6939-4705-8C03-BAEC743EF054}" type="slidenum">
              <a:rPr lang="pl-PL" smtClean="0">
                <a:latin typeface="Arial" pitchFamily="34" charset="0"/>
              </a:rPr>
              <a:pPr/>
              <a:t>16</a:t>
            </a:fld>
            <a:endParaRPr lang="pl-PL" smtClean="0">
              <a:latin typeface="Arial" pitchFamily="34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2" y="2332037"/>
            <a:ext cx="8435975" cy="4525963"/>
          </a:xfrm>
        </p:spPr>
        <p:txBody>
          <a:bodyPr/>
          <a:lstStyle/>
          <a:p>
            <a:pPr algn="just">
              <a:buNone/>
            </a:pPr>
            <a:r>
              <a:rPr lang="pl-PL" sz="2800" dirty="0" smtClean="0"/>
              <a:t>   </a:t>
            </a:r>
            <a:r>
              <a:rPr lang="pl-PL" sz="2000" dirty="0" smtClean="0">
                <a:latin typeface="Comic Sans MS" pitchFamily="66" charset="0"/>
              </a:rPr>
              <a:t>1. </a:t>
            </a:r>
            <a:r>
              <a:rPr lang="pl-PL" sz="2800" dirty="0" smtClean="0">
                <a:latin typeface="Calibri" pitchFamily="34" charset="0"/>
              </a:rPr>
              <a:t>zakres dostosowania wymagań edukacyjnych wynikających z programu nauczania do indywidualnych potrzeb rozwojowych i edukacyjnych oraz możliwości psychofizycznych ucznia;</a:t>
            </a:r>
          </a:p>
          <a:p>
            <a:pPr algn="just" eaLnBrk="1" hangingPunct="1">
              <a:buFontTx/>
              <a:buNone/>
            </a:pPr>
            <a:endParaRPr lang="pl-PL" sz="2800" dirty="0" smtClean="0"/>
          </a:p>
        </p:txBody>
      </p:sp>
      <p:pic>
        <p:nvPicPr>
          <p:cNvPr id="3077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/>
          </a:p>
        </p:txBody>
      </p:sp>
      <p:graphicFrame>
        <p:nvGraphicFramePr>
          <p:cNvPr id="3079" name="Object 6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14338" name="CorelDRAW" r:id="rId4" imgW="5116068" imgH="197510" progId="CorelDRAW.Graphic.12">
              <p:embed/>
            </p:oleObj>
          </a:graphicData>
        </a:graphic>
      </p:graphicFrame>
      <p:sp>
        <p:nvSpPr>
          <p:cNvPr id="9" name="Tytuł 8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u="sng" dirty="0" smtClean="0"/>
              <a:t>IPET </a:t>
            </a:r>
            <a:r>
              <a:rPr lang="pl-PL" dirty="0" smtClean="0"/>
              <a:t>uwzględnia </a:t>
            </a:r>
            <a:r>
              <a:rPr lang="pl-PL" b="1" dirty="0" smtClean="0"/>
              <a:t>zalecenia zawarte                       w orzeczeniu</a:t>
            </a:r>
            <a:r>
              <a:rPr lang="pl-PL" dirty="0" smtClean="0"/>
              <a:t> i określa:</a:t>
            </a:r>
            <a:br>
              <a:rPr lang="pl-PL" dirty="0" smtClean="0"/>
            </a:b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9B223D-6939-4705-8C03-BAEC743EF054}" type="slidenum">
              <a:rPr lang="pl-PL" smtClean="0">
                <a:latin typeface="Arial" pitchFamily="34" charset="0"/>
              </a:rPr>
              <a:pPr/>
              <a:t>17</a:t>
            </a:fld>
            <a:endParaRPr lang="pl-PL" smtClean="0">
              <a:latin typeface="Arial" pitchFamily="34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500042"/>
            <a:ext cx="8435975" cy="4525963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pl-PL" sz="2800" dirty="0" smtClean="0"/>
              <a:t>   </a:t>
            </a:r>
            <a:r>
              <a:rPr lang="pl-PL" sz="2800" dirty="0" smtClean="0">
                <a:latin typeface="Calibri" pitchFamily="34" charset="0"/>
              </a:rPr>
              <a:t>2. rodzaj i zakres zintegrowanych działań nauczycieli i specjalistów prowadzących zajęcia z uczniem, w tym   w przypadku:</a:t>
            </a:r>
          </a:p>
          <a:p>
            <a:pPr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q"/>
            </a:pPr>
            <a:r>
              <a:rPr lang="pl-PL" sz="2800" dirty="0" smtClean="0">
                <a:latin typeface="Calibri" pitchFamily="34" charset="0"/>
              </a:rPr>
              <a:t>ucznia niepełnosprawnego – zakres działań o charakterze </a:t>
            </a:r>
            <a:r>
              <a:rPr lang="pl-PL" sz="2800" dirty="0" smtClean="0">
                <a:solidFill>
                  <a:srgbClr val="CC3300"/>
                </a:solidFill>
                <a:latin typeface="Calibri" pitchFamily="34" charset="0"/>
              </a:rPr>
              <a:t>rewalidacyjnym</a:t>
            </a:r>
            <a:r>
              <a:rPr lang="pl-PL" sz="2800" dirty="0" smtClean="0">
                <a:latin typeface="Calibri" pitchFamily="34" charset="0"/>
              </a:rPr>
              <a:t>,</a:t>
            </a:r>
          </a:p>
          <a:p>
            <a:pPr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q"/>
            </a:pPr>
            <a:r>
              <a:rPr lang="pl-PL" sz="2800" dirty="0" smtClean="0">
                <a:latin typeface="Calibri" pitchFamily="34" charset="0"/>
              </a:rPr>
              <a:t>ucznia niedostosowanego społecznie  - zakres działań o charakterze </a:t>
            </a:r>
            <a:r>
              <a:rPr lang="pl-PL" sz="2800" dirty="0" smtClean="0">
                <a:solidFill>
                  <a:srgbClr val="CC3300"/>
                </a:solidFill>
                <a:latin typeface="Calibri" pitchFamily="34" charset="0"/>
              </a:rPr>
              <a:t>resocjalizacyjnym</a:t>
            </a:r>
            <a:r>
              <a:rPr lang="pl-PL" sz="2800" dirty="0" smtClean="0">
                <a:latin typeface="Calibri" pitchFamily="34" charset="0"/>
              </a:rPr>
              <a:t>,</a:t>
            </a:r>
          </a:p>
          <a:p>
            <a:pPr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q"/>
            </a:pPr>
            <a:r>
              <a:rPr lang="pl-PL" sz="2800" dirty="0" smtClean="0">
                <a:latin typeface="Calibri" pitchFamily="34" charset="0"/>
              </a:rPr>
              <a:t>ucznia zagrożonego niedostosowaniem społecznym – zakres działań o charakterze </a:t>
            </a:r>
            <a:r>
              <a:rPr lang="pl-PL" sz="2800" dirty="0" smtClean="0">
                <a:solidFill>
                  <a:srgbClr val="CC3300"/>
                </a:solidFill>
                <a:latin typeface="Calibri" pitchFamily="34" charset="0"/>
              </a:rPr>
              <a:t>socjoterapeutycznym</a:t>
            </a:r>
            <a:r>
              <a:rPr lang="pl-PL" sz="2800" dirty="0" smtClean="0">
                <a:latin typeface="Calibri" pitchFamily="34" charset="0"/>
              </a:rPr>
              <a:t>;</a:t>
            </a:r>
          </a:p>
          <a:p>
            <a:pPr algn="just" eaLnBrk="1" hangingPunct="1">
              <a:buFontTx/>
              <a:buNone/>
            </a:pPr>
            <a:endParaRPr lang="pl-PL" sz="2800" dirty="0" smtClean="0"/>
          </a:p>
        </p:txBody>
      </p:sp>
      <p:pic>
        <p:nvPicPr>
          <p:cNvPr id="3077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/>
          </a:p>
        </p:txBody>
      </p:sp>
      <p:graphicFrame>
        <p:nvGraphicFramePr>
          <p:cNvPr id="3079" name="Object 6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15362" name="CorelDRAW" r:id="rId4" imgW="5116068" imgH="197510" progId="CorelDRAW.Graphic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9B223D-6939-4705-8C03-BAEC743EF054}" type="slidenum">
              <a:rPr lang="pl-PL" smtClean="0">
                <a:latin typeface="Arial" pitchFamily="34" charset="0"/>
              </a:rPr>
              <a:pPr/>
              <a:t>18</a:t>
            </a:fld>
            <a:endParaRPr lang="pl-PL" smtClean="0">
              <a:latin typeface="Arial" pitchFamily="34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600200"/>
            <a:ext cx="8435975" cy="4525963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pl-PL" sz="2800" dirty="0" smtClean="0"/>
              <a:t>   </a:t>
            </a:r>
            <a:r>
              <a:rPr lang="pl-PL" sz="2800" dirty="0" smtClean="0"/>
              <a:t> </a:t>
            </a:r>
            <a:r>
              <a:rPr lang="pl-PL" sz="2800" dirty="0" smtClean="0">
                <a:latin typeface="Calibri" pitchFamily="34" charset="0"/>
              </a:rPr>
              <a:t>korekcyjne  wad postawy,</a:t>
            </a:r>
          </a:p>
          <a:p>
            <a:pPr>
              <a:buFont typeface="Wingdings" pitchFamily="2" charset="2"/>
              <a:buChar char="q"/>
            </a:pPr>
            <a:r>
              <a:rPr lang="pl-PL" sz="2800" dirty="0" smtClean="0">
                <a:latin typeface="Calibri" pitchFamily="34" charset="0"/>
              </a:rPr>
              <a:t>korygujące wady mowy,</a:t>
            </a:r>
          </a:p>
          <a:p>
            <a:pPr>
              <a:buFont typeface="Wingdings" pitchFamily="2" charset="2"/>
              <a:buChar char="q"/>
            </a:pPr>
            <a:r>
              <a:rPr lang="pl-PL" sz="2800" dirty="0" smtClean="0">
                <a:latin typeface="Calibri" pitchFamily="34" charset="0"/>
              </a:rPr>
              <a:t>orientacji przestrzennej i poruszania się,</a:t>
            </a:r>
          </a:p>
          <a:p>
            <a:pPr>
              <a:buFont typeface="Wingdings" pitchFamily="2" charset="2"/>
              <a:buChar char="q"/>
            </a:pPr>
            <a:r>
              <a:rPr lang="pl-PL" sz="2800" dirty="0" smtClean="0">
                <a:latin typeface="Calibri" pitchFamily="34" charset="0"/>
              </a:rPr>
              <a:t>nauki języka migowego lub innych alternatywnych metod komunikacji,</a:t>
            </a:r>
          </a:p>
          <a:p>
            <a:pPr>
              <a:buFont typeface="Wingdings" pitchFamily="2" charset="2"/>
              <a:buChar char="q"/>
            </a:pPr>
            <a:r>
              <a:rPr lang="pl-PL" sz="2800" dirty="0" smtClean="0">
                <a:latin typeface="Calibri" pitchFamily="34" charset="0"/>
              </a:rPr>
              <a:t>inne wynikające z programów rewalidacji,</a:t>
            </a:r>
          </a:p>
          <a:p>
            <a:pPr algn="just" eaLnBrk="1" hangingPunct="1">
              <a:buFontTx/>
              <a:buNone/>
            </a:pPr>
            <a:endParaRPr lang="pl-PL" sz="2800" dirty="0" smtClean="0"/>
          </a:p>
        </p:txBody>
      </p:sp>
      <p:pic>
        <p:nvPicPr>
          <p:cNvPr id="3077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/>
          </a:p>
        </p:txBody>
      </p:sp>
      <p:graphicFrame>
        <p:nvGraphicFramePr>
          <p:cNvPr id="3079" name="Object 6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16386" name="CorelDRAW" r:id="rId4" imgW="5116068" imgH="197510" progId="CorelDRAW.Graphic.12">
              <p:embed/>
            </p:oleObj>
          </a:graphicData>
        </a:graphic>
      </p:graphicFrame>
      <p:sp>
        <p:nvSpPr>
          <p:cNvPr id="9" name="Tytuł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2700" b="1" dirty="0" smtClean="0">
                <a:solidFill>
                  <a:schemeClr val="tx2"/>
                </a:solidFill>
                <a:latin typeface="Calibri" pitchFamily="34" charset="0"/>
              </a:rPr>
              <a:t>§ 3.  2. rozporządzenie - ramowe plany nauczania</a:t>
            </a:r>
            <a:r>
              <a:rPr lang="pl-PL" b="1" dirty="0" smtClean="0">
                <a:solidFill>
                  <a:schemeClr val="tx2"/>
                </a:solidFill>
                <a:latin typeface="Calibri" pitchFamily="34" charset="0"/>
              </a:rPr>
              <a:t/>
            </a:r>
            <a:br>
              <a:rPr lang="pl-PL" b="1" dirty="0" smtClean="0">
                <a:solidFill>
                  <a:schemeClr val="tx2"/>
                </a:solidFill>
                <a:latin typeface="Calibri" pitchFamily="34" charset="0"/>
              </a:rPr>
            </a:br>
            <a:r>
              <a:rPr lang="pl-PL" dirty="0" smtClean="0">
                <a:solidFill>
                  <a:srgbClr val="FF0000"/>
                </a:solidFill>
                <a:latin typeface="Calibri" pitchFamily="34" charset="0"/>
              </a:rPr>
              <a:t>zajęcia rewalidacyjne</a:t>
            </a:r>
            <a:r>
              <a:rPr lang="pl-PL" sz="7200" dirty="0" smtClean="0">
                <a:solidFill>
                  <a:schemeClr val="tx2"/>
                </a:solidFill>
                <a:latin typeface="Calibri" pitchFamily="34" charset="0"/>
              </a:rPr>
              <a:t/>
            </a:r>
            <a:br>
              <a:rPr lang="pl-PL" sz="7200" dirty="0" smtClean="0">
                <a:solidFill>
                  <a:schemeClr val="tx2"/>
                </a:solidFill>
                <a:latin typeface="Calibri" pitchFamily="34" charset="0"/>
              </a:rPr>
            </a:b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9B223D-6939-4705-8C03-BAEC743EF054}" type="slidenum">
              <a:rPr lang="pl-PL" smtClean="0">
                <a:latin typeface="Arial" pitchFamily="34" charset="0"/>
              </a:rPr>
              <a:pPr/>
              <a:t>19</a:t>
            </a:fld>
            <a:endParaRPr lang="pl-PL" smtClean="0">
              <a:latin typeface="Arial" pitchFamily="34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357166"/>
            <a:ext cx="8435975" cy="4525963"/>
          </a:xfrm>
        </p:spPr>
        <p:txBody>
          <a:bodyPr/>
          <a:lstStyle/>
          <a:p>
            <a:pPr algn="just">
              <a:buNone/>
            </a:pPr>
            <a:r>
              <a:rPr lang="pl-PL" sz="2800" dirty="0" smtClean="0"/>
              <a:t>3</a:t>
            </a:r>
            <a:r>
              <a:rPr lang="pl-PL" sz="2800" dirty="0" smtClean="0">
                <a:latin typeface="Comic Sans MS" pitchFamily="66" charset="0"/>
              </a:rPr>
              <a:t>. </a:t>
            </a:r>
            <a:r>
              <a:rPr lang="pl-PL" sz="2800" dirty="0" smtClean="0">
                <a:latin typeface="Calibri" pitchFamily="34" charset="0"/>
              </a:rPr>
              <a:t>formy i metody pracy  z uczniem;</a:t>
            </a:r>
          </a:p>
          <a:p>
            <a:pPr algn="just">
              <a:buNone/>
            </a:pPr>
            <a:endParaRPr lang="pl-PL" sz="2800" dirty="0" smtClean="0">
              <a:latin typeface="Calibri" pitchFamily="34" charset="0"/>
            </a:endParaRPr>
          </a:p>
          <a:p>
            <a:pPr algn="just">
              <a:buNone/>
            </a:pPr>
            <a:r>
              <a:rPr lang="pl-PL" sz="2800" dirty="0" smtClean="0">
                <a:latin typeface="Calibri" pitchFamily="34" charset="0"/>
              </a:rPr>
              <a:t>4. </a:t>
            </a:r>
            <a:r>
              <a:rPr lang="pl-PL" sz="2800" dirty="0" smtClean="0">
                <a:solidFill>
                  <a:srgbClr val="FF0000"/>
                </a:solidFill>
                <a:latin typeface="Calibri" pitchFamily="34" charset="0"/>
              </a:rPr>
              <a:t>formy, sposoby i okres udzielania uczniowi pomocy psychologiczno                    – pedagogicznej oraz wymiar godzin</a:t>
            </a:r>
            <a:r>
              <a:rPr lang="pl-PL" sz="2800" dirty="0" smtClean="0">
                <a:latin typeface="Calibri" pitchFamily="34" charset="0"/>
              </a:rPr>
              <a:t>,       w którym poszczególne formy pomocy będą realizowane, ustalone przez dyrektora przedszkola lub szkoły zgodnie          z przepisami dotyczącymi udzielania pomocy psychologiczno- pedagogicznej w szkołach i placówkach;</a:t>
            </a:r>
          </a:p>
          <a:p>
            <a:pPr algn="just">
              <a:buNone/>
            </a:pPr>
            <a:endParaRPr lang="pl-PL" sz="2800" dirty="0" smtClean="0">
              <a:latin typeface="Calibri" pitchFamily="34" charset="0"/>
            </a:endParaRPr>
          </a:p>
          <a:p>
            <a:pPr algn="just" eaLnBrk="1" hangingPunct="1">
              <a:buFontTx/>
              <a:buNone/>
            </a:pPr>
            <a:endParaRPr lang="pl-PL" sz="2800" dirty="0" smtClean="0"/>
          </a:p>
        </p:txBody>
      </p:sp>
      <p:pic>
        <p:nvPicPr>
          <p:cNvPr id="3077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/>
          </a:p>
        </p:txBody>
      </p:sp>
      <p:graphicFrame>
        <p:nvGraphicFramePr>
          <p:cNvPr id="3079" name="Object 6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17410" name="CorelDRAW" r:id="rId4" imgW="5116068" imgH="197510" progId="CorelDRAW.Graphic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9B223D-6939-4705-8C03-BAEC743EF054}" type="slidenum">
              <a:rPr lang="pl-PL" smtClean="0">
                <a:latin typeface="Arial" pitchFamily="34" charset="0"/>
              </a:rPr>
              <a:pPr/>
              <a:t>20</a:t>
            </a:fld>
            <a:endParaRPr lang="pl-PL" smtClean="0">
              <a:latin typeface="Arial" pitchFamily="34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1142984"/>
            <a:ext cx="8435975" cy="4525963"/>
          </a:xfrm>
        </p:spPr>
        <p:txBody>
          <a:bodyPr/>
          <a:lstStyle/>
          <a:p>
            <a:pPr>
              <a:lnSpc>
                <a:spcPct val="80000"/>
              </a:lnSpc>
              <a:buClr>
                <a:srgbClr val="C00000"/>
              </a:buClr>
              <a:buFont typeface="Wingdings" pitchFamily="2" charset="2"/>
              <a:buChar char="q"/>
            </a:pPr>
            <a:r>
              <a:rPr lang="pl-PL" sz="2800" dirty="0" smtClean="0"/>
              <a:t>  </a:t>
            </a:r>
            <a:r>
              <a:rPr lang="pl-PL" sz="2800" dirty="0" smtClean="0">
                <a:latin typeface="Calibri" pitchFamily="34" charset="0"/>
              </a:rPr>
              <a:t>zajęcia rozwijające uzdolnienia (do 5 os);</a:t>
            </a:r>
          </a:p>
          <a:p>
            <a:pPr>
              <a:lnSpc>
                <a:spcPct val="80000"/>
              </a:lnSpc>
              <a:buClr>
                <a:srgbClr val="C00000"/>
              </a:buClr>
              <a:buFont typeface="Wingdings" pitchFamily="2" charset="2"/>
              <a:buChar char="q"/>
            </a:pPr>
            <a:r>
              <a:rPr lang="pl-PL" sz="2800" dirty="0" smtClean="0">
                <a:latin typeface="Calibri" pitchFamily="34" charset="0"/>
              </a:rPr>
              <a:t> </a:t>
            </a:r>
            <a:r>
              <a:rPr lang="pl-PL" sz="2800" dirty="0" smtClean="0">
                <a:solidFill>
                  <a:srgbClr val="FF0000"/>
                </a:solidFill>
                <a:latin typeface="Calibri" pitchFamily="34" charset="0"/>
              </a:rPr>
              <a:t>z</a:t>
            </a:r>
            <a:r>
              <a:rPr lang="pl-PL" sz="2800" dirty="0" smtClean="0">
                <a:latin typeface="Calibri" pitchFamily="34" charset="0"/>
              </a:rPr>
              <a:t>ajęcia </a:t>
            </a:r>
            <a:r>
              <a:rPr lang="pl-PL" sz="2800" dirty="0" smtClean="0">
                <a:solidFill>
                  <a:srgbClr val="FF0000"/>
                </a:solidFill>
                <a:latin typeface="Calibri" pitchFamily="34" charset="0"/>
              </a:rPr>
              <a:t>d</a:t>
            </a:r>
            <a:r>
              <a:rPr lang="pl-PL" sz="2800" dirty="0" smtClean="0">
                <a:latin typeface="Calibri" pitchFamily="34" charset="0"/>
              </a:rPr>
              <a:t>ydaktyczno-</a:t>
            </a:r>
            <a:r>
              <a:rPr lang="pl-PL" sz="2800" dirty="0" smtClean="0">
                <a:solidFill>
                  <a:srgbClr val="FF0000"/>
                </a:solidFill>
                <a:latin typeface="Calibri" pitchFamily="34" charset="0"/>
              </a:rPr>
              <a:t>w</a:t>
            </a:r>
            <a:r>
              <a:rPr lang="pl-PL" sz="2800" dirty="0" smtClean="0">
                <a:latin typeface="Calibri" pitchFamily="34" charset="0"/>
              </a:rPr>
              <a:t>yrównawcze (45 min do 8os);</a:t>
            </a:r>
          </a:p>
          <a:p>
            <a:pPr>
              <a:lnSpc>
                <a:spcPct val="80000"/>
              </a:lnSpc>
              <a:buClr>
                <a:srgbClr val="C00000"/>
              </a:buClr>
              <a:buFont typeface="Wingdings" pitchFamily="2" charset="2"/>
              <a:buChar char="q"/>
            </a:pPr>
            <a:r>
              <a:rPr lang="pl-PL" sz="2800" dirty="0" smtClean="0">
                <a:latin typeface="Calibri" pitchFamily="34" charset="0"/>
              </a:rPr>
              <a:t> </a:t>
            </a:r>
            <a:r>
              <a:rPr lang="pl-PL" sz="2800" dirty="0" smtClean="0">
                <a:solidFill>
                  <a:srgbClr val="FF0000"/>
                </a:solidFill>
                <a:latin typeface="Calibri" pitchFamily="34" charset="0"/>
              </a:rPr>
              <a:t>zajęcia specjalistyczne</a:t>
            </a:r>
            <a:r>
              <a:rPr lang="pl-PL" sz="2800" dirty="0" smtClean="0">
                <a:latin typeface="Calibri" pitchFamily="34" charset="0"/>
              </a:rPr>
              <a:t>: korekcyjno-kompensacyjne </a:t>
            </a:r>
            <a:r>
              <a:rPr lang="pl-PL" sz="2800" dirty="0" smtClean="0"/>
              <a:t>     </a:t>
            </a:r>
            <a:r>
              <a:rPr lang="pl-PL" sz="2800" dirty="0" smtClean="0">
                <a:latin typeface="Calibri" pitchFamily="34" charset="0"/>
              </a:rPr>
              <a:t>(do 5 os), logopedyczne(do 4 os), socjoterapeutyczne</a:t>
            </a:r>
            <a:r>
              <a:rPr lang="pl-PL" sz="2800" dirty="0" smtClean="0"/>
              <a:t>  </a:t>
            </a:r>
            <a:r>
              <a:rPr lang="pl-PL" sz="2800" dirty="0" smtClean="0">
                <a:latin typeface="Calibri" pitchFamily="34" charset="0"/>
              </a:rPr>
              <a:t> (do 10 os) oraz inne zajęcia o charakterze terapeutycznym;</a:t>
            </a:r>
          </a:p>
          <a:p>
            <a:pPr algn="just">
              <a:lnSpc>
                <a:spcPct val="80000"/>
              </a:lnSpc>
              <a:buClr>
                <a:srgbClr val="C00000"/>
              </a:buClr>
              <a:buFont typeface="Wingdings" pitchFamily="2" charset="2"/>
              <a:buChar char="q"/>
            </a:pPr>
            <a:r>
              <a:rPr lang="pl-PL" sz="2800" dirty="0" smtClean="0">
                <a:latin typeface="Calibri" pitchFamily="34" charset="0"/>
              </a:rPr>
              <a:t> zajęcia związane z wyborem kierunku kształcenia                 i zawodu oraz planowaniem kształcenia i kariery zawodowej — w przypadku uczniów gimnazjum i szkół </a:t>
            </a:r>
            <a:r>
              <a:rPr lang="pl-PL" sz="2800" dirty="0" err="1" smtClean="0">
                <a:latin typeface="Calibri" pitchFamily="34" charset="0"/>
              </a:rPr>
              <a:t>ponadgimnazjalnych</a:t>
            </a:r>
            <a:r>
              <a:rPr lang="pl-PL" sz="2800" dirty="0" smtClean="0">
                <a:latin typeface="Calibri" pitchFamily="34" charset="0"/>
              </a:rPr>
              <a:t>;</a:t>
            </a:r>
          </a:p>
          <a:p>
            <a:pPr>
              <a:lnSpc>
                <a:spcPct val="80000"/>
              </a:lnSpc>
              <a:buClr>
                <a:srgbClr val="C00000"/>
              </a:buClr>
              <a:buFont typeface="Wingdings" pitchFamily="2" charset="2"/>
              <a:buChar char="q"/>
            </a:pPr>
            <a:r>
              <a:rPr lang="pl-PL" sz="2800" dirty="0" smtClean="0">
                <a:latin typeface="Calibri" pitchFamily="34" charset="0"/>
              </a:rPr>
              <a:t> porady i konsultacje.</a:t>
            </a:r>
          </a:p>
          <a:p>
            <a:pPr algn="just" eaLnBrk="1" hangingPunct="1">
              <a:buFontTx/>
              <a:buNone/>
            </a:pPr>
            <a:endParaRPr lang="pl-PL" sz="2800" dirty="0" smtClean="0"/>
          </a:p>
        </p:txBody>
      </p:sp>
      <p:pic>
        <p:nvPicPr>
          <p:cNvPr id="3077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/>
          </a:p>
        </p:txBody>
      </p:sp>
      <p:graphicFrame>
        <p:nvGraphicFramePr>
          <p:cNvPr id="3079" name="Object 6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18434" name="CorelDRAW" r:id="rId4" imgW="5116068" imgH="197510" progId="CorelDRAW.Graphic.12">
              <p:embed/>
            </p:oleObj>
          </a:graphicData>
        </a:graphic>
      </p:graphicFrame>
      <p:sp>
        <p:nvSpPr>
          <p:cNvPr id="9" name="Tytuł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>
                <a:solidFill>
                  <a:srgbClr val="CC3300"/>
                </a:solidFill>
                <a:latin typeface="Calibri" pitchFamily="34" charset="0"/>
              </a:rPr>
              <a:t>Formy pomocy psychologiczno-              pedagogicznej w szkołach § 6 ust 1.</a:t>
            </a:r>
            <a:r>
              <a:rPr lang="pl-PL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Calibri" pitchFamily="34" charset="0"/>
              </a:rPr>
              <a:t/>
            </a:r>
            <a:br>
              <a:rPr lang="pl-PL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Calibri" pitchFamily="34" charset="0"/>
              </a:rPr>
            </a:b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9B223D-6939-4705-8C03-BAEC743EF054}" type="slidenum">
              <a:rPr lang="pl-PL" smtClean="0">
                <a:latin typeface="Arial" pitchFamily="34" charset="0"/>
              </a:rPr>
              <a:pPr/>
              <a:t>21</a:t>
            </a:fld>
            <a:endParaRPr lang="pl-PL" smtClean="0">
              <a:latin typeface="Arial" pitchFamily="34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2" y="2071678"/>
            <a:ext cx="8435975" cy="4525963"/>
          </a:xfrm>
        </p:spPr>
        <p:txBody>
          <a:bodyPr/>
          <a:lstStyle/>
          <a:p>
            <a:pPr marL="265176" indent="-265176" fontAlgn="auto">
              <a:lnSpc>
                <a:spcPct val="90000"/>
              </a:lnSpc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q"/>
              <a:defRPr/>
            </a:pPr>
            <a:r>
              <a:rPr lang="pl-PL" sz="2800" dirty="0" smtClean="0"/>
              <a:t>   </a:t>
            </a:r>
            <a:r>
              <a:rPr lang="pl-PL" sz="2800" dirty="0">
                <a:solidFill>
                  <a:srgbClr val="FF0000"/>
                </a:solidFill>
                <a:latin typeface="Calibri" pitchFamily="34" charset="0"/>
              </a:rPr>
              <a:t>zajęcia specjalistyczne (60min)</a:t>
            </a:r>
            <a:r>
              <a:rPr lang="pl-PL" sz="2800" dirty="0">
                <a:latin typeface="Calibri" pitchFamily="34" charset="0"/>
              </a:rPr>
              <a:t>: korekcyjno-kompensacyjne, logopedyczne, socjoterapeutyczne oraz inne zajęcia o charakterze terapeutycznym;</a:t>
            </a:r>
          </a:p>
          <a:p>
            <a:pPr marL="265176" indent="-265176" fontAlgn="auto">
              <a:lnSpc>
                <a:spcPct val="90000"/>
              </a:lnSpc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q"/>
              <a:defRPr/>
            </a:pPr>
            <a:r>
              <a:rPr lang="pl-PL" sz="2800" dirty="0">
                <a:latin typeface="Calibri" pitchFamily="34" charset="0"/>
              </a:rPr>
              <a:t> porady i konsultacje.</a:t>
            </a:r>
          </a:p>
          <a:p>
            <a:pPr algn="just" eaLnBrk="1" hangingPunct="1">
              <a:buFontTx/>
              <a:buNone/>
            </a:pPr>
            <a:endParaRPr lang="pl-PL" sz="2800" dirty="0" smtClean="0"/>
          </a:p>
        </p:txBody>
      </p:sp>
      <p:pic>
        <p:nvPicPr>
          <p:cNvPr id="3077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/>
          </a:p>
        </p:txBody>
      </p:sp>
      <p:graphicFrame>
        <p:nvGraphicFramePr>
          <p:cNvPr id="3079" name="Object 6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19458" name="CorelDRAW" r:id="rId4" imgW="5116068" imgH="197510" progId="CorelDRAW.Graphic.12">
              <p:embed/>
            </p:oleObj>
          </a:graphicData>
        </a:graphic>
      </p:graphicFrame>
      <p:sp>
        <p:nvSpPr>
          <p:cNvPr id="9" name="Tytuł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>
                <a:solidFill>
                  <a:srgbClr val="C00000"/>
                </a:solidFill>
                <a:latin typeface="Calibri" pitchFamily="34" charset="0"/>
              </a:rPr>
              <a:t>Formy pomocy </a:t>
            </a:r>
            <a:r>
              <a:rPr lang="pl-PL" dirty="0" err="1" smtClean="0">
                <a:solidFill>
                  <a:srgbClr val="C00000"/>
                </a:solidFill>
                <a:latin typeface="Calibri" pitchFamily="34" charset="0"/>
              </a:rPr>
              <a:t>p-p</a:t>
            </a:r>
            <a:r>
              <a:rPr lang="pl-PL" dirty="0" smtClean="0">
                <a:solidFill>
                  <a:srgbClr val="C00000"/>
                </a:solidFill>
                <a:latin typeface="Calibri" pitchFamily="34" charset="0"/>
              </a:rPr>
              <a:t> w przedszkolach i ośrodkach - § 6 ust. 2.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9B223D-6939-4705-8C03-BAEC743EF054}" type="slidenum">
              <a:rPr lang="pl-PL" smtClean="0">
                <a:latin typeface="Arial" pitchFamily="34" charset="0"/>
              </a:rPr>
              <a:pPr/>
              <a:t>22</a:t>
            </a:fld>
            <a:endParaRPr lang="pl-PL" smtClean="0">
              <a:latin typeface="Arial" pitchFamily="34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500042"/>
            <a:ext cx="8435975" cy="4525963"/>
          </a:xfrm>
        </p:spPr>
        <p:txBody>
          <a:bodyPr/>
          <a:lstStyle/>
          <a:p>
            <a:pPr algn="just">
              <a:buNone/>
            </a:pPr>
            <a:r>
              <a:rPr lang="pl-PL" sz="2800" dirty="0" smtClean="0"/>
              <a:t>   </a:t>
            </a:r>
            <a:r>
              <a:rPr lang="pl-PL" sz="2400" dirty="0" smtClean="0">
                <a:latin typeface="Comic Sans MS" pitchFamily="66" charset="0"/>
              </a:rPr>
              <a:t>5. </a:t>
            </a:r>
            <a:r>
              <a:rPr lang="pl-PL" sz="2800" dirty="0" smtClean="0">
                <a:solidFill>
                  <a:srgbClr val="FF0000"/>
                </a:solidFill>
                <a:latin typeface="Calibri" pitchFamily="34" charset="0"/>
              </a:rPr>
              <a:t>działania wspierające rodziców ucznia </a:t>
            </a:r>
            <a:r>
              <a:rPr lang="pl-PL" sz="2800" dirty="0" smtClean="0">
                <a:latin typeface="Calibri" pitchFamily="34" charset="0"/>
              </a:rPr>
              <a:t>oraz zakres współdziałania z </a:t>
            </a:r>
            <a:r>
              <a:rPr lang="pl-PL" sz="2800" dirty="0" smtClean="0">
                <a:solidFill>
                  <a:srgbClr val="FF0000"/>
                </a:solidFill>
                <a:latin typeface="Calibri" pitchFamily="34" charset="0"/>
              </a:rPr>
              <a:t>poradniami psychologiczno-pedagogicznymi</a:t>
            </a:r>
            <a:r>
              <a:rPr lang="pl-PL" sz="2800" dirty="0" smtClean="0">
                <a:latin typeface="Calibri" pitchFamily="34" charset="0"/>
              </a:rPr>
              <a:t>, w tym poradniami specjalistycznymi, placówkami doskonalenia nauczycieli, organizacjami pozarządowymi oraz </a:t>
            </a:r>
            <a:r>
              <a:rPr lang="pl-PL" sz="2800" dirty="0" smtClean="0">
                <a:solidFill>
                  <a:srgbClr val="FF0000"/>
                </a:solidFill>
                <a:latin typeface="Calibri" pitchFamily="34" charset="0"/>
              </a:rPr>
              <a:t>innymi instytucjami </a:t>
            </a:r>
            <a:r>
              <a:rPr lang="pl-PL" sz="2800" dirty="0" smtClean="0">
                <a:latin typeface="Calibri" pitchFamily="34" charset="0"/>
              </a:rPr>
              <a:t>działającymi na rzecz rodziny, dzieci i młodzieży, określone przez zespół nauczycieli;</a:t>
            </a:r>
          </a:p>
          <a:p>
            <a:pPr algn="just" eaLnBrk="1" hangingPunct="1">
              <a:buFontTx/>
              <a:buNone/>
            </a:pPr>
            <a:endParaRPr lang="pl-PL" sz="2800" dirty="0" smtClean="0"/>
          </a:p>
        </p:txBody>
      </p:sp>
      <p:pic>
        <p:nvPicPr>
          <p:cNvPr id="3077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/>
          </a:p>
        </p:txBody>
      </p:sp>
      <p:graphicFrame>
        <p:nvGraphicFramePr>
          <p:cNvPr id="3079" name="Object 6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20482" name="CorelDRAW" r:id="rId4" imgW="5116068" imgH="197510" progId="CorelDRAW.Graphic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9B223D-6939-4705-8C03-BAEC743EF054}" type="slidenum">
              <a:rPr lang="pl-PL" smtClean="0">
                <a:latin typeface="Arial" pitchFamily="34" charset="0"/>
              </a:rPr>
              <a:pPr/>
              <a:t>23</a:t>
            </a:fld>
            <a:endParaRPr lang="pl-PL" smtClean="0">
              <a:latin typeface="Arial" pitchFamily="34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428604"/>
            <a:ext cx="8435975" cy="4525963"/>
          </a:xfrm>
        </p:spPr>
        <p:txBody>
          <a:bodyPr/>
          <a:lstStyle/>
          <a:p>
            <a:pPr algn="just">
              <a:buNone/>
            </a:pPr>
            <a:r>
              <a:rPr lang="pl-PL" sz="2800" dirty="0" smtClean="0"/>
              <a:t>   </a:t>
            </a:r>
            <a:r>
              <a:rPr lang="pl-PL" sz="2800" dirty="0" smtClean="0">
                <a:latin typeface="Calibri" pitchFamily="34" charset="0"/>
              </a:rPr>
              <a:t>6. </a:t>
            </a:r>
            <a:r>
              <a:rPr lang="pl-PL" sz="2800" dirty="0" smtClean="0">
                <a:solidFill>
                  <a:srgbClr val="FF0000"/>
                </a:solidFill>
                <a:latin typeface="Calibri" pitchFamily="34" charset="0"/>
              </a:rPr>
              <a:t>zajęcia rewalidacyjne  i resocjalizacyjne oraz inne zajęcia</a:t>
            </a:r>
            <a:r>
              <a:rPr lang="pl-PL" sz="2800" dirty="0" smtClean="0">
                <a:latin typeface="Calibri" pitchFamily="34" charset="0"/>
              </a:rPr>
              <a:t> odpowiednie ze względu na indywidualne potrzeby rozwojowe i edukacyjne oraz możliwości psychofizyczne uczniów;</a:t>
            </a:r>
          </a:p>
          <a:p>
            <a:pPr algn="just">
              <a:buNone/>
            </a:pPr>
            <a:r>
              <a:rPr lang="pl-PL" sz="2800" dirty="0" smtClean="0">
                <a:latin typeface="Calibri" pitchFamily="34" charset="0"/>
              </a:rPr>
              <a:t>   7. zakres współpracy nauczycieli  i specjalistów               z rodzicami uczniów  w realizacji zadań </a:t>
            </a:r>
            <a:r>
              <a:rPr lang="pl-PL" sz="2800" dirty="0" smtClean="0">
                <a:solidFill>
                  <a:srgbClr val="FF0000"/>
                </a:solidFill>
                <a:latin typeface="Calibri" pitchFamily="34" charset="0"/>
              </a:rPr>
              <a:t>(realizacja zaleceń wskazanych w orzeczeniu, integracja z rówieśnikami, przygotowanie do samodzielnego życia).</a:t>
            </a:r>
          </a:p>
          <a:p>
            <a:pPr algn="just">
              <a:buNone/>
            </a:pPr>
            <a:endParaRPr lang="pl-PL" sz="2800" dirty="0" smtClean="0">
              <a:latin typeface="Calibri" pitchFamily="34" charset="0"/>
            </a:endParaRPr>
          </a:p>
          <a:p>
            <a:pPr algn="just" eaLnBrk="1" hangingPunct="1">
              <a:buFontTx/>
              <a:buNone/>
            </a:pPr>
            <a:endParaRPr lang="pl-PL" sz="2800" dirty="0" smtClean="0"/>
          </a:p>
        </p:txBody>
      </p:sp>
      <p:pic>
        <p:nvPicPr>
          <p:cNvPr id="3077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/>
          </a:p>
        </p:txBody>
      </p:sp>
      <p:graphicFrame>
        <p:nvGraphicFramePr>
          <p:cNvPr id="3079" name="Object 6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21506" name="CorelDRAW" r:id="rId4" imgW="5116068" imgH="197510" progId="CorelDRAW.Graphic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9B223D-6939-4705-8C03-BAEC743EF054}" type="slidenum">
              <a:rPr lang="pl-PL" smtClean="0">
                <a:latin typeface="Arial" pitchFamily="34" charset="0"/>
              </a:rPr>
              <a:pPr/>
              <a:t>24</a:t>
            </a:fld>
            <a:endParaRPr lang="pl-PL" smtClean="0">
              <a:latin typeface="Arial" pitchFamily="34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285728"/>
            <a:ext cx="8435975" cy="4525963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pl-PL" sz="2800" dirty="0" smtClean="0">
                <a:solidFill>
                  <a:srgbClr val="FF0000"/>
                </a:solidFill>
                <a:latin typeface="Calibri" pitchFamily="34" charset="0"/>
              </a:rPr>
              <a:t>metryczka</a:t>
            </a:r>
            <a:r>
              <a:rPr lang="pl-PL" sz="2800" dirty="0" smtClean="0">
                <a:latin typeface="Calibri" pitchFamily="34" charset="0"/>
              </a:rPr>
              <a:t> – imię, nazwisko, rok urodzenia, nazwa szkoły lub placówki, klasa (etap edukacyjny), podstawa objęciem kształceniem specjalnym (orzeczenie PPP nr…, z dnia…) rok szkolny</a:t>
            </a:r>
          </a:p>
          <a:p>
            <a:pPr>
              <a:buFont typeface="Wingdings" pitchFamily="2" charset="2"/>
              <a:buChar char="Ø"/>
            </a:pPr>
            <a:r>
              <a:rPr lang="pl-PL" sz="2800" dirty="0" smtClean="0">
                <a:solidFill>
                  <a:srgbClr val="FF0000"/>
                </a:solidFill>
                <a:latin typeface="Calibri" pitchFamily="34" charset="0"/>
              </a:rPr>
              <a:t>rozpoznanie wynikające z orzeczenia </a:t>
            </a:r>
            <a:r>
              <a:rPr lang="pl-PL" sz="2800" dirty="0" smtClean="0">
                <a:latin typeface="Calibri" pitchFamily="34" charset="0"/>
              </a:rPr>
              <a:t>(z uwagi na: …)</a:t>
            </a:r>
          </a:p>
          <a:p>
            <a:pPr>
              <a:buFont typeface="Wingdings" pitchFamily="2" charset="2"/>
              <a:buChar char="Ø"/>
            </a:pPr>
            <a:r>
              <a:rPr lang="pl-PL" sz="2800" dirty="0" smtClean="0">
                <a:solidFill>
                  <a:srgbClr val="FF0000"/>
                </a:solidFill>
                <a:latin typeface="Calibri" pitchFamily="34" charset="0"/>
              </a:rPr>
              <a:t>opracowane wyniki WOPFU</a:t>
            </a:r>
          </a:p>
          <a:p>
            <a:pPr algn="just" eaLnBrk="1" hangingPunct="1">
              <a:buFontTx/>
              <a:buNone/>
            </a:pPr>
            <a:endParaRPr lang="pl-PL" sz="2800" dirty="0" smtClean="0"/>
          </a:p>
        </p:txBody>
      </p:sp>
      <p:pic>
        <p:nvPicPr>
          <p:cNvPr id="3077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/>
          </a:p>
        </p:txBody>
      </p:sp>
      <p:graphicFrame>
        <p:nvGraphicFramePr>
          <p:cNvPr id="3079" name="Object 6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22530" name="CorelDRAW" r:id="rId4" imgW="5116068" imgH="197510" progId="CorelDRAW.Graphic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9B223D-6939-4705-8C03-BAEC743EF054}" type="slidenum">
              <a:rPr lang="pl-PL" smtClean="0">
                <a:latin typeface="Arial" pitchFamily="34" charset="0"/>
              </a:rPr>
              <a:pPr/>
              <a:t>25</a:t>
            </a:fld>
            <a:endParaRPr lang="pl-PL" smtClean="0">
              <a:latin typeface="Arial" pitchFamily="34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600200"/>
            <a:ext cx="8435975" cy="4525963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pl-PL" sz="2800" dirty="0" smtClean="0"/>
              <a:t>   </a:t>
            </a:r>
          </a:p>
        </p:txBody>
      </p:sp>
      <p:pic>
        <p:nvPicPr>
          <p:cNvPr id="3077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/>
          </a:p>
        </p:txBody>
      </p:sp>
      <p:graphicFrame>
        <p:nvGraphicFramePr>
          <p:cNvPr id="3079" name="Object 6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23554" name="CorelDRAW" r:id="rId4" imgW="5116068" imgH="197510" progId="CorelDRAW.Graphic.12">
              <p:embed/>
            </p:oleObj>
          </a:graphicData>
        </a:graphic>
      </p:graphicFrame>
      <p:sp>
        <p:nvSpPr>
          <p:cNvPr id="9" name="Tytuł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>
                <a:solidFill>
                  <a:srgbClr val="FF0000"/>
                </a:solidFill>
                <a:latin typeface="Comic Sans MS" pitchFamily="66" charset="0"/>
              </a:rPr>
              <a:t>opracowane wyniki WOPFU</a:t>
            </a:r>
            <a:br>
              <a:rPr lang="pl-PL" dirty="0" smtClean="0">
                <a:solidFill>
                  <a:srgbClr val="FF0000"/>
                </a:solidFill>
                <a:latin typeface="Comic Sans MS" pitchFamily="66" charset="0"/>
              </a:rPr>
            </a:br>
            <a:endParaRPr lang="pl-PL" dirty="0"/>
          </a:p>
        </p:txBody>
      </p:sp>
      <p:pic>
        <p:nvPicPr>
          <p:cNvPr id="8" name="Obraz 19" descr="SPE-bez marginesów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928670"/>
            <a:ext cx="8756226" cy="4062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ymbol zastępczy zawartości 2"/>
          <p:cNvSpPr>
            <a:spLocks/>
          </p:cNvSpPr>
          <p:nvPr/>
        </p:nvSpPr>
        <p:spPr bwMode="auto">
          <a:xfrm>
            <a:off x="250825" y="285750"/>
            <a:ext cx="8642350" cy="3143250"/>
          </a:xfrm>
          <a:prstGeom prst="rect">
            <a:avLst/>
          </a:prstGeom>
          <a:solidFill>
            <a:srgbClr val="D9D9D9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 algn="l">
              <a:spcBef>
                <a:spcPct val="20000"/>
              </a:spcBef>
            </a:pPr>
            <a:r>
              <a:rPr lang="pl-PL" sz="4400" dirty="0">
                <a:latin typeface="Calibri" pitchFamily="34" charset="0"/>
              </a:rPr>
              <a:t>cel  edukacyjny - ……………</a:t>
            </a:r>
          </a:p>
          <a:p>
            <a:pPr marL="609600" indent="-609600" algn="l">
              <a:spcBef>
                <a:spcPct val="20000"/>
              </a:spcBef>
            </a:pPr>
            <a:endParaRPr lang="pl-PL" sz="4400" dirty="0">
              <a:latin typeface="Calibri" pitchFamily="34" charset="0"/>
            </a:endParaRPr>
          </a:p>
        </p:txBody>
      </p:sp>
      <p:graphicFrame>
        <p:nvGraphicFramePr>
          <p:cNvPr id="32927" name="Group 159"/>
          <p:cNvGraphicFramePr>
            <a:graphicFrameLocks noGrp="1"/>
          </p:cNvGraphicFramePr>
          <p:nvPr>
            <p:ph sz="half" idx="1"/>
          </p:nvPr>
        </p:nvGraphicFramePr>
        <p:xfrm>
          <a:off x="323850" y="1052513"/>
          <a:ext cx="8534429" cy="2303463"/>
        </p:xfrm>
        <a:graphic>
          <a:graphicData uri="http://schemas.openxmlformats.org/drawingml/2006/table">
            <a:tbl>
              <a:tblPr/>
              <a:tblGrid>
                <a:gridCol w="1669635"/>
                <a:gridCol w="2489486"/>
                <a:gridCol w="2037154"/>
                <a:gridCol w="2338154"/>
              </a:tblGrid>
              <a:tr h="1019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cele szczegółowe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zakres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dostosowania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(metody, formy, …)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osoby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odpowiedzialne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przewidywane osiągnięcia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646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</a:tr>
              <a:tr h="638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2934" name="Group 166"/>
          <p:cNvGraphicFramePr>
            <a:graphicFrameLocks noGrp="1"/>
          </p:cNvGraphicFramePr>
          <p:nvPr>
            <p:ph sz="half" idx="2"/>
          </p:nvPr>
        </p:nvGraphicFramePr>
        <p:xfrm>
          <a:off x="285750" y="4214813"/>
          <a:ext cx="8572560" cy="2357455"/>
        </p:xfrm>
        <a:graphic>
          <a:graphicData uri="http://schemas.openxmlformats.org/drawingml/2006/table">
            <a:tbl>
              <a:tblPr/>
              <a:tblGrid>
                <a:gridCol w="1801612"/>
                <a:gridCol w="2478873"/>
                <a:gridCol w="2028468"/>
                <a:gridCol w="2263607"/>
              </a:tblGrid>
              <a:tr h="11366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cele szczegółowe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procedury osiągania celu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(metody, formy, …)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osoby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odpowiedzialne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przewidywane osiągnięcia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6058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</a:tr>
              <a:tr h="614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</a:tbl>
          </a:graphicData>
        </a:graphic>
      </p:graphicFrame>
      <p:sp>
        <p:nvSpPr>
          <p:cNvPr id="5" name="pole tekstowe 4"/>
          <p:cNvSpPr txBox="1"/>
          <p:nvPr/>
        </p:nvSpPr>
        <p:spPr>
          <a:xfrm>
            <a:off x="285750" y="3429000"/>
            <a:ext cx="8572500" cy="76993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spAutoFit/>
          </a:bodyPr>
          <a:lstStyle/>
          <a:p>
            <a:pPr algn="l">
              <a:defRPr/>
            </a:pPr>
            <a:r>
              <a:rPr lang="pl-PL" sz="4400" dirty="0">
                <a:latin typeface="Calibri" pitchFamily="34" charset="0"/>
              </a:rPr>
              <a:t>  cel terapeutyczny- </a:t>
            </a:r>
            <a:r>
              <a:rPr lang="pl-PL" sz="4400" dirty="0">
                <a:latin typeface="Calibri" pitchFamily="34" charset="0"/>
              </a:rPr>
              <a:t>……………</a:t>
            </a:r>
            <a:endParaRPr lang="pl-PL" sz="44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727" name="Group 127"/>
          <p:cNvGraphicFramePr>
            <a:graphicFrameLocks noGrp="1"/>
          </p:cNvGraphicFramePr>
          <p:nvPr>
            <p:ph sz="half" idx="1"/>
          </p:nvPr>
        </p:nvGraphicFramePr>
        <p:xfrm>
          <a:off x="323850" y="188913"/>
          <a:ext cx="8496300" cy="6383359"/>
        </p:xfrm>
        <a:graphic>
          <a:graphicData uri="http://schemas.openxmlformats.org/drawingml/2006/table">
            <a:tbl>
              <a:tblPr/>
              <a:tblGrid>
                <a:gridCol w="1698625"/>
                <a:gridCol w="2049459"/>
                <a:gridCol w="1463679"/>
                <a:gridCol w="1487487"/>
                <a:gridCol w="1797050"/>
              </a:tblGrid>
              <a:tr h="906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Calibri" pitchFamily="34" charset="0"/>
                        </a:rPr>
                        <a:t>forma pomocy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666666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Calibri" pitchFamily="34" charset="0"/>
                        </a:rPr>
                        <a:t>sposób udzielania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666666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Calibri" pitchFamily="34" charset="0"/>
                        </a:rPr>
                        <a:t>okres udzielanej pomocy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666666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Calibri" pitchFamily="34" charset="0"/>
                        </a:rPr>
                        <a:t>wymiar godzin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666666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Calibri" pitchFamily="34" charset="0"/>
                        </a:rPr>
                        <a:t>osoby realizujące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666666"/>
                        </a:gs>
                      </a:gsLst>
                      <a:lin ang="5400000" scaled="1"/>
                    </a:gradFill>
                  </a:tcPr>
                </a:tc>
              </a:tr>
              <a:tr h="644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666666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666666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666666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666666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666666"/>
                        </a:gs>
                      </a:gsLst>
                      <a:lin ang="5400000" scaled="1"/>
                    </a:gradFill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666666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666666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666666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666666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666666"/>
                        </a:gs>
                      </a:gsLst>
                      <a:lin ang="5400000" scaled="1"/>
                    </a:gradFill>
                  </a:tcPr>
                </a:tc>
              </a:tr>
              <a:tr h="833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666666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666666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666666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666666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666666"/>
                        </a:gs>
                      </a:gsLst>
                      <a:lin ang="5400000" scaled="1"/>
                    </a:gradFill>
                  </a:tcPr>
                </a:tc>
              </a:tr>
              <a:tr h="644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666666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666666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666666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666666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666666"/>
                        </a:gs>
                      </a:gsLst>
                      <a:lin ang="5400000" scaled="1"/>
                    </a:gradFill>
                  </a:tcPr>
                </a:tc>
              </a:tr>
              <a:tr h="623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666666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666666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666666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666666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666666"/>
                        </a:gs>
                      </a:gsLst>
                      <a:lin ang="5400000" scaled="1"/>
                    </a:gradFill>
                  </a:tcPr>
                </a:tc>
              </a:tr>
              <a:tr h="623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666666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666666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666666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666666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666666"/>
                        </a:gs>
                      </a:gsLst>
                      <a:lin ang="5400000" scaled="1"/>
                    </a:gradFill>
                  </a:tcPr>
                </a:tc>
              </a:tr>
              <a:tr h="1176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666666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666666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666666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666666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666666"/>
                        </a:gs>
                      </a:gsLst>
                      <a:lin ang="5400000" scaled="1"/>
                    </a:gradFill>
                  </a:tcPr>
                </a:tc>
              </a:tr>
            </a:tbl>
          </a:graphicData>
        </a:graphic>
      </p:graphicFrame>
      <p:sp>
        <p:nvSpPr>
          <p:cNvPr id="25660" name="Text Box 60"/>
          <p:cNvSpPr txBox="1">
            <a:spLocks noChangeArrowheads="1"/>
          </p:cNvSpPr>
          <p:nvPr/>
        </p:nvSpPr>
        <p:spPr bwMode="auto">
          <a:xfrm>
            <a:off x="539750" y="1484313"/>
            <a:ext cx="1174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pl-PL"/>
              <a:t>logopedia</a:t>
            </a:r>
          </a:p>
        </p:txBody>
      </p:sp>
      <p:sp>
        <p:nvSpPr>
          <p:cNvPr id="25661" name="Text Box 61"/>
          <p:cNvSpPr txBox="1">
            <a:spLocks noChangeArrowheads="1"/>
          </p:cNvSpPr>
          <p:nvPr/>
        </p:nvSpPr>
        <p:spPr bwMode="auto">
          <a:xfrm>
            <a:off x="1979613" y="1484313"/>
            <a:ext cx="2114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pl-PL">
                <a:latin typeface="Calibri" pitchFamily="34" charset="0"/>
              </a:rPr>
              <a:t>zajęcia indywidualne</a:t>
            </a:r>
          </a:p>
        </p:txBody>
      </p:sp>
      <p:sp>
        <p:nvSpPr>
          <p:cNvPr id="25662" name="Text Box 62"/>
          <p:cNvSpPr txBox="1">
            <a:spLocks noChangeArrowheads="1"/>
          </p:cNvSpPr>
          <p:nvPr/>
        </p:nvSpPr>
        <p:spPr bwMode="auto">
          <a:xfrm>
            <a:off x="4356100" y="1484313"/>
            <a:ext cx="501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pl-PL"/>
              <a:t>rok</a:t>
            </a:r>
          </a:p>
        </p:txBody>
      </p:sp>
      <p:sp>
        <p:nvSpPr>
          <p:cNvPr id="25663" name="Text Box 63"/>
          <p:cNvSpPr txBox="1">
            <a:spLocks noChangeArrowheads="1"/>
          </p:cNvSpPr>
          <p:nvPr/>
        </p:nvSpPr>
        <p:spPr bwMode="auto">
          <a:xfrm>
            <a:off x="5940425" y="1484313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pl-PL"/>
              <a:t>30</a:t>
            </a:r>
          </a:p>
        </p:txBody>
      </p:sp>
      <p:sp>
        <p:nvSpPr>
          <p:cNvPr id="25664" name="Text Box 64"/>
          <p:cNvSpPr txBox="1">
            <a:spLocks noChangeArrowheads="1"/>
          </p:cNvSpPr>
          <p:nvPr/>
        </p:nvSpPr>
        <p:spPr bwMode="auto">
          <a:xfrm>
            <a:off x="7308850" y="1484313"/>
            <a:ext cx="1123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pl-PL"/>
              <a:t>logopeda</a:t>
            </a:r>
          </a:p>
        </p:txBody>
      </p:sp>
      <p:sp>
        <p:nvSpPr>
          <p:cNvPr id="25665" name="Text Box 65"/>
          <p:cNvSpPr txBox="1">
            <a:spLocks noChangeArrowheads="1"/>
          </p:cNvSpPr>
          <p:nvPr/>
        </p:nvSpPr>
        <p:spPr bwMode="auto">
          <a:xfrm>
            <a:off x="684213" y="2276475"/>
            <a:ext cx="590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pl-PL"/>
              <a:t>zdw</a:t>
            </a:r>
          </a:p>
        </p:txBody>
      </p:sp>
      <p:sp>
        <p:nvSpPr>
          <p:cNvPr id="34880" name="Text Box 68"/>
          <p:cNvSpPr txBox="1">
            <a:spLocks noChangeArrowheads="1"/>
          </p:cNvSpPr>
          <p:nvPr/>
        </p:nvSpPr>
        <p:spPr bwMode="auto">
          <a:xfrm>
            <a:off x="2032000" y="60404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endParaRPr lang="pl-PL"/>
          </a:p>
        </p:txBody>
      </p:sp>
      <p:sp>
        <p:nvSpPr>
          <p:cNvPr id="25670" name="Text Box 70"/>
          <p:cNvSpPr txBox="1">
            <a:spLocks noChangeArrowheads="1"/>
          </p:cNvSpPr>
          <p:nvPr/>
        </p:nvSpPr>
        <p:spPr bwMode="auto">
          <a:xfrm>
            <a:off x="395288" y="2781300"/>
            <a:ext cx="1555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/>
              <a:t>z.rozwijające</a:t>
            </a:r>
          </a:p>
          <a:p>
            <a:r>
              <a:rPr lang="pl-PL"/>
              <a:t> uzdolnienia</a:t>
            </a:r>
          </a:p>
        </p:txBody>
      </p:sp>
      <p:sp>
        <p:nvSpPr>
          <p:cNvPr id="25688" name="Text Box 88"/>
          <p:cNvSpPr txBox="1">
            <a:spLocks noChangeArrowheads="1"/>
          </p:cNvSpPr>
          <p:nvPr/>
        </p:nvSpPr>
        <p:spPr bwMode="auto">
          <a:xfrm>
            <a:off x="323850" y="3573463"/>
            <a:ext cx="17716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pl-PL"/>
              <a:t>z.korekcyjno-</a:t>
            </a:r>
          </a:p>
          <a:p>
            <a:pPr algn="l"/>
            <a:r>
              <a:rPr lang="pl-PL"/>
              <a:t>kompensacyjne</a:t>
            </a:r>
          </a:p>
        </p:txBody>
      </p:sp>
      <p:sp>
        <p:nvSpPr>
          <p:cNvPr id="25689" name="Text Box 89"/>
          <p:cNvSpPr txBox="1">
            <a:spLocks noChangeArrowheads="1"/>
          </p:cNvSpPr>
          <p:nvPr/>
        </p:nvSpPr>
        <p:spPr bwMode="auto">
          <a:xfrm>
            <a:off x="323850" y="4221163"/>
            <a:ext cx="1797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pl-PL"/>
              <a:t>z.terapeutyczne</a:t>
            </a:r>
          </a:p>
        </p:txBody>
      </p:sp>
      <p:sp>
        <p:nvSpPr>
          <p:cNvPr id="25702" name="Text Box 102"/>
          <p:cNvSpPr txBox="1">
            <a:spLocks noChangeArrowheads="1"/>
          </p:cNvSpPr>
          <p:nvPr/>
        </p:nvSpPr>
        <p:spPr bwMode="auto">
          <a:xfrm>
            <a:off x="395288" y="4797425"/>
            <a:ext cx="1327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pl-PL"/>
              <a:t>porady,</a:t>
            </a:r>
          </a:p>
          <a:p>
            <a:pPr algn="l"/>
            <a:r>
              <a:rPr lang="pl-PL"/>
              <a:t>konsultacje</a:t>
            </a:r>
          </a:p>
        </p:txBody>
      </p:sp>
      <p:sp>
        <p:nvSpPr>
          <p:cNvPr id="25726" name="Text Box 126"/>
          <p:cNvSpPr txBox="1">
            <a:spLocks noChangeArrowheads="1"/>
          </p:cNvSpPr>
          <p:nvPr/>
        </p:nvSpPr>
        <p:spPr bwMode="auto">
          <a:xfrm>
            <a:off x="323850" y="5445125"/>
            <a:ext cx="15303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pl-PL"/>
              <a:t>z.związane</a:t>
            </a:r>
          </a:p>
          <a:p>
            <a:pPr algn="l"/>
            <a:r>
              <a:rPr lang="pl-PL"/>
              <a:t> z kierunkiem</a:t>
            </a:r>
          </a:p>
          <a:p>
            <a:pPr algn="l"/>
            <a:r>
              <a:rPr lang="pl-PL"/>
              <a:t> kształcenia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6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6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6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6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6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6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6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6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6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6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6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6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5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5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5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60" grpId="0"/>
      <p:bldP spid="25661" grpId="0"/>
      <p:bldP spid="25662" grpId="0"/>
      <p:bldP spid="25663" grpId="0"/>
      <p:bldP spid="25664" grpId="0"/>
      <p:bldP spid="25665" grpId="0"/>
      <p:bldP spid="25670" grpId="0"/>
      <p:bldP spid="25688" grpId="0"/>
      <p:bldP spid="25689" grpId="0"/>
      <p:bldP spid="25702" grpId="0"/>
      <p:bldP spid="2572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9B223D-6939-4705-8C03-BAEC743EF054}" type="slidenum">
              <a:rPr lang="pl-PL" smtClean="0">
                <a:latin typeface="Arial" pitchFamily="34" charset="0"/>
              </a:rPr>
              <a:pPr/>
              <a:t>28</a:t>
            </a:fld>
            <a:endParaRPr lang="pl-PL" smtClean="0">
              <a:latin typeface="Arial" pitchFamily="34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2500306"/>
            <a:ext cx="8435975" cy="4525963"/>
          </a:xfrm>
        </p:spPr>
        <p:txBody>
          <a:bodyPr/>
          <a:lstStyle/>
          <a:p>
            <a:pPr>
              <a:buNone/>
            </a:pPr>
            <a:r>
              <a:rPr lang="pl-PL" sz="2800" i="1" dirty="0" smtClean="0"/>
              <a:t> </a:t>
            </a:r>
            <a:r>
              <a:rPr lang="pl-PL" sz="2800" i="1" dirty="0" smtClean="0">
                <a:solidFill>
                  <a:srgbClr val="000000"/>
                </a:solidFill>
                <a:latin typeface="Calibri" pitchFamily="34" charset="0"/>
              </a:rPr>
              <a:t>1. Systematyczne przekazywanie opinii specjalistów pracujących z dzieckiem - nauczycielom i odwrotnie.</a:t>
            </a:r>
          </a:p>
          <a:p>
            <a:pPr>
              <a:buNone/>
            </a:pPr>
            <a:r>
              <a:rPr lang="pl-PL" sz="2800" i="1" dirty="0" smtClean="0">
                <a:solidFill>
                  <a:srgbClr val="000000"/>
                </a:solidFill>
                <a:latin typeface="Calibri" pitchFamily="34" charset="0"/>
              </a:rPr>
              <a:t>2. Współpraca z kuratorem – przekazywanie aktualnych informacji o sytuacji rodzinnej ucznia</a:t>
            </a:r>
          </a:p>
          <a:p>
            <a:pPr>
              <a:buNone/>
            </a:pPr>
            <a:r>
              <a:rPr lang="pl-PL" sz="2800" i="1" dirty="0" smtClean="0">
                <a:solidFill>
                  <a:srgbClr val="000000"/>
                </a:solidFill>
              </a:rPr>
              <a:t> 3. Pomoc  w wypełnianiu wniosków o dofinansowanie sprzętu rehabilitacyjnego.</a:t>
            </a:r>
          </a:p>
          <a:p>
            <a:pPr>
              <a:buNone/>
            </a:pPr>
            <a:endParaRPr lang="pl-PL" sz="2800" dirty="0" smtClean="0">
              <a:solidFill>
                <a:srgbClr val="000000"/>
              </a:solidFill>
              <a:latin typeface="Calibri" pitchFamily="34" charset="0"/>
            </a:endParaRPr>
          </a:p>
          <a:p>
            <a:pPr algn="just" eaLnBrk="1" hangingPunct="1">
              <a:buFontTx/>
              <a:buNone/>
            </a:pPr>
            <a:endParaRPr lang="pl-PL" sz="2800" dirty="0" smtClean="0"/>
          </a:p>
        </p:txBody>
      </p:sp>
      <p:pic>
        <p:nvPicPr>
          <p:cNvPr id="3077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/>
          </a:p>
        </p:txBody>
      </p:sp>
      <p:graphicFrame>
        <p:nvGraphicFramePr>
          <p:cNvPr id="3079" name="Object 6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24578" name="CorelDRAW" r:id="rId4" imgW="5116068" imgH="197510" progId="CorelDRAW.Graphic.12">
              <p:embed/>
            </p:oleObj>
          </a:graphicData>
        </a:graphic>
      </p:graphicFrame>
      <p:sp>
        <p:nvSpPr>
          <p:cNvPr id="9" name="Tytuł 8"/>
          <p:cNvSpPr>
            <a:spLocks noGrp="1"/>
          </p:cNvSpPr>
          <p:nvPr>
            <p:ph type="title"/>
          </p:nvPr>
        </p:nvSpPr>
        <p:spPr>
          <a:xfrm>
            <a:off x="357158" y="500042"/>
            <a:ext cx="8229600" cy="1928818"/>
          </a:xfrm>
        </p:spPr>
        <p:txBody>
          <a:bodyPr>
            <a:noAutofit/>
          </a:bodyPr>
          <a:lstStyle/>
          <a:p>
            <a:pPr lvl="0"/>
            <a:r>
              <a:rPr kumimoji="0" lang="pl-P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zakres współdziałania z </a:t>
            </a:r>
            <a:r>
              <a:rPr kumimoji="0" lang="pl-PL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</a:rPr>
              <a:t>poradniami psychologiczno-pedagogicznymi</a:t>
            </a:r>
            <a:r>
              <a:rPr kumimoji="0" lang="pl-P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, poradniami specjalistycznymi, placówkami doskonalenia nauczycieli, organizacjami pozarządowymi oraz </a:t>
            </a:r>
            <a:r>
              <a:rPr kumimoji="0" lang="pl-PL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</a:rPr>
              <a:t>innymi instytucjami </a:t>
            </a:r>
            <a:r>
              <a:rPr kumimoji="0" lang="pl-P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działającymi na rzecz rodziny, dzieci i młodzieży</a:t>
            </a:r>
            <a:br>
              <a:rPr kumimoji="0" lang="pl-P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</a:br>
            <a:r>
              <a:rPr kumimoji="0" lang="pl-P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/>
            </a:r>
            <a:br>
              <a:rPr kumimoji="0" lang="pl-P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</a:br>
            <a:endParaRPr lang="pl-PL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90" name="Group 66"/>
          <p:cNvGraphicFramePr>
            <a:graphicFrameLocks noGrp="1"/>
          </p:cNvGraphicFramePr>
          <p:nvPr/>
        </p:nvGraphicFramePr>
        <p:xfrm>
          <a:off x="250825" y="285750"/>
          <a:ext cx="8569325" cy="5033619"/>
        </p:xfrm>
        <a:graphic>
          <a:graphicData uri="http://schemas.openxmlformats.org/drawingml/2006/table">
            <a:tbl>
              <a:tblPr/>
              <a:tblGrid>
                <a:gridCol w="4278313"/>
                <a:gridCol w="4291012"/>
              </a:tblGrid>
              <a:tr h="14891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rodzaj i zakres współpracy           z rodzicami      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działania wspierające rodziców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11814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</a:tr>
              <a:tr h="11814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</a:tr>
              <a:tr h="11814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</a:tr>
            </a:tbl>
          </a:graphicData>
        </a:graphic>
      </p:graphicFrame>
      <p:sp>
        <p:nvSpPr>
          <p:cNvPr id="26662" name="Text Box 38"/>
          <p:cNvSpPr txBox="1">
            <a:spLocks noChangeArrowheads="1"/>
          </p:cNvSpPr>
          <p:nvPr/>
        </p:nvSpPr>
        <p:spPr bwMode="auto">
          <a:xfrm>
            <a:off x="179388" y="2205038"/>
            <a:ext cx="4235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/>
              <a:t>Ustalenie zasad współpracy z rodzicami</a:t>
            </a:r>
          </a:p>
          <a:p>
            <a:r>
              <a:rPr lang="pl-PL"/>
              <a:t>  w sytuacji złego samopoczucia</a:t>
            </a:r>
          </a:p>
        </p:txBody>
      </p:sp>
      <p:sp>
        <p:nvSpPr>
          <p:cNvPr id="26669" name="Text Box 45"/>
          <p:cNvSpPr txBox="1">
            <a:spLocks noChangeArrowheads="1"/>
          </p:cNvSpPr>
          <p:nvPr/>
        </p:nvSpPr>
        <p:spPr bwMode="auto">
          <a:xfrm>
            <a:off x="250825" y="3068638"/>
            <a:ext cx="404495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 dirty="0"/>
              <a:t>Poinformowanie rodziców o terminach</a:t>
            </a:r>
          </a:p>
          <a:p>
            <a:r>
              <a:rPr lang="pl-PL" dirty="0"/>
              <a:t> comiesięcznych indywidualnych</a:t>
            </a:r>
          </a:p>
          <a:p>
            <a:r>
              <a:rPr lang="pl-PL" dirty="0"/>
              <a:t> konsultacji</a:t>
            </a:r>
          </a:p>
        </p:txBody>
      </p:sp>
      <p:sp>
        <p:nvSpPr>
          <p:cNvPr id="26678" name="Text Box 54"/>
          <p:cNvSpPr txBox="1">
            <a:spLocks noChangeArrowheads="1"/>
          </p:cNvSpPr>
          <p:nvPr/>
        </p:nvSpPr>
        <p:spPr bwMode="auto">
          <a:xfrm>
            <a:off x="4572000" y="2420938"/>
            <a:ext cx="426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pl-PL"/>
              <a:t>Utworzenie grupy wsparcia dla rodziców</a:t>
            </a:r>
          </a:p>
        </p:txBody>
      </p:sp>
      <p:sp>
        <p:nvSpPr>
          <p:cNvPr id="26686" name="Text Box 62"/>
          <p:cNvSpPr txBox="1">
            <a:spLocks noChangeArrowheads="1"/>
          </p:cNvSpPr>
          <p:nvPr/>
        </p:nvSpPr>
        <p:spPr bwMode="auto">
          <a:xfrm>
            <a:off x="5003800" y="3357563"/>
            <a:ext cx="2241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pl-PL"/>
              <a:t>Konsultacje i porady</a:t>
            </a:r>
          </a:p>
        </p:txBody>
      </p:sp>
      <p:sp>
        <p:nvSpPr>
          <p:cNvPr id="26687" name="Text Box 63"/>
          <p:cNvSpPr txBox="1">
            <a:spLocks noChangeArrowheads="1"/>
          </p:cNvSpPr>
          <p:nvPr/>
        </p:nvSpPr>
        <p:spPr bwMode="auto">
          <a:xfrm>
            <a:off x="250825" y="4149725"/>
            <a:ext cx="3854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pl-PL"/>
              <a:t>Ustalenie zasad dotyczących opieki </a:t>
            </a:r>
          </a:p>
          <a:p>
            <a:pPr algn="l"/>
            <a:r>
              <a:rPr lang="pl-PL"/>
              <a:t>higienicznej w szkole i i internacie</a:t>
            </a:r>
          </a:p>
        </p:txBody>
      </p:sp>
      <p:sp>
        <p:nvSpPr>
          <p:cNvPr id="26691" name="Text Box 67"/>
          <p:cNvSpPr txBox="1">
            <a:spLocks noChangeArrowheads="1"/>
          </p:cNvSpPr>
          <p:nvPr/>
        </p:nvSpPr>
        <p:spPr bwMode="auto">
          <a:xfrm>
            <a:off x="4572000" y="4221163"/>
            <a:ext cx="3867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pl-PL"/>
              <a:t>Wsparcie rodziców w aktywizowaniu</a:t>
            </a:r>
          </a:p>
          <a:p>
            <a:pPr algn="l"/>
            <a:r>
              <a:rPr lang="pl-PL"/>
              <a:t> dziecka po zajęciach szkolnych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/>
          </a:p>
        </p:txBody>
      </p:sp>
      <p:graphicFrame>
        <p:nvGraphicFramePr>
          <p:cNvPr id="53250" name="Object 6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53250" name="CorelDRAW" r:id="rId3" imgW="5116068" imgH="197510" progId="CorelDRAW.Graphic.12">
              <p:embed/>
            </p:oleObj>
          </a:graphicData>
        </a:graphic>
      </p:graphicFrame>
      <p:pic>
        <p:nvPicPr>
          <p:cNvPr id="11" name="Picture 4" descr="log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6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6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266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266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266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266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5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266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266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62" grpId="0"/>
      <p:bldP spid="26669" grpId="0"/>
      <p:bldP spid="26678" grpId="0"/>
      <p:bldP spid="26686" grpId="0"/>
      <p:bldP spid="26687" grpId="0"/>
      <p:bldP spid="2669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ymbol zastępczy zawartości 2"/>
          <p:cNvSpPr>
            <a:spLocks/>
          </p:cNvSpPr>
          <p:nvPr/>
        </p:nvSpPr>
        <p:spPr bwMode="auto">
          <a:xfrm>
            <a:off x="428596" y="357166"/>
            <a:ext cx="8391525" cy="3000375"/>
          </a:xfrm>
          <a:prstGeom prst="rect">
            <a:avLst/>
          </a:prstGeom>
          <a:solidFill>
            <a:srgbClr val="D9D9D9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</a:pPr>
            <a:r>
              <a:rPr lang="pl-PL" sz="3600">
                <a:latin typeface="Calibri" pitchFamily="34" charset="0"/>
              </a:rPr>
              <a:t>Ewaluacja</a:t>
            </a:r>
          </a:p>
          <a:p>
            <a:pPr marL="342900" indent="-342900" algn="l">
              <a:spcBef>
                <a:spcPct val="20000"/>
              </a:spcBef>
            </a:pPr>
            <a:endParaRPr lang="pl-PL" sz="3200"/>
          </a:p>
          <a:p>
            <a:pPr marL="342900" indent="-342900" algn="l">
              <a:spcBef>
                <a:spcPct val="20000"/>
              </a:spcBef>
            </a:pPr>
            <a:endParaRPr lang="pl-PL" sz="3200" b="1"/>
          </a:p>
        </p:txBody>
      </p:sp>
      <p:graphicFrame>
        <p:nvGraphicFramePr>
          <p:cNvPr id="28718" name="Group 46"/>
          <p:cNvGraphicFramePr>
            <a:graphicFrameLocks noGrp="1"/>
          </p:cNvGraphicFramePr>
          <p:nvPr>
            <p:ph sz="half" idx="1"/>
          </p:nvPr>
        </p:nvGraphicFramePr>
        <p:xfrm>
          <a:off x="357188" y="1071563"/>
          <a:ext cx="8429684" cy="1714512"/>
        </p:xfrm>
        <a:graphic>
          <a:graphicData uri="http://schemas.openxmlformats.org/drawingml/2006/table">
            <a:tbl>
              <a:tblPr/>
              <a:tblGrid>
                <a:gridCol w="836837"/>
                <a:gridCol w="2094578"/>
                <a:gridCol w="1589163"/>
                <a:gridCol w="2092921"/>
                <a:gridCol w="1816185"/>
              </a:tblGrid>
              <a:tr h="13487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data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dział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rodzaj modyfikacji/brak modyfikacji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1428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116" name="Group 60"/>
          <p:cNvGraphicFramePr>
            <a:graphicFrameLocks noGrp="1"/>
          </p:cNvGraphicFramePr>
          <p:nvPr>
            <p:ph sz="half" idx="2"/>
          </p:nvPr>
        </p:nvGraphicFramePr>
        <p:xfrm>
          <a:off x="357188" y="3143250"/>
          <a:ext cx="8429684" cy="2857520"/>
        </p:xfrm>
        <a:graphic>
          <a:graphicData uri="http://schemas.openxmlformats.org/drawingml/2006/table">
            <a:tbl>
              <a:tblPr/>
              <a:tblGrid>
                <a:gridCol w="1839384"/>
                <a:gridCol w="2527083"/>
                <a:gridCol w="1796300"/>
                <a:gridCol w="2266917"/>
              </a:tblGrid>
              <a:tr h="23819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data zatwierdzenia przez Zespół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podpis osoby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przygotowującej program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data i podpis dyrektora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data i podpis  rodzica/opiekuna prawnego, lub adnotacja                 </a:t>
                      </a:r>
                      <a:r>
                        <a:rPr kumimoji="0" lang="pl-P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    </a:t>
                      </a:r>
                      <a:r>
                        <a:rPr kumimoji="0" lang="pl-P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o poinformowaniu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4756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</a:tr>
            </a:tbl>
          </a:graphicData>
        </a:graphic>
      </p:graphicFrame>
      <p:sp>
        <p:nvSpPr>
          <p:cNvPr id="6" name="pole tekstowe 5"/>
          <p:cNvSpPr txBox="1"/>
          <p:nvPr/>
        </p:nvSpPr>
        <p:spPr>
          <a:xfrm>
            <a:off x="357188" y="2500313"/>
            <a:ext cx="8391525" cy="64611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spAutoFit/>
          </a:bodyPr>
          <a:lstStyle/>
          <a:p>
            <a:pPr algn="l">
              <a:defRPr/>
            </a:pPr>
            <a:r>
              <a:rPr lang="pl-PL" sz="3600" dirty="0">
                <a:latin typeface="Calibri" pitchFamily="34" charset="0"/>
              </a:rPr>
              <a:t>Informacja o zatwierdzeniu </a:t>
            </a:r>
            <a:r>
              <a:rPr lang="pl-PL" sz="3600" dirty="0">
                <a:latin typeface="Calibri" pitchFamily="34" charset="0"/>
              </a:rPr>
              <a:t>IPET</a:t>
            </a:r>
            <a:endParaRPr lang="pl-PL" sz="3600" dirty="0">
              <a:latin typeface="Calibri" pitchFamily="34" charset="0"/>
            </a:endParaRPr>
          </a:p>
        </p:txBody>
      </p:sp>
      <p:pic>
        <p:nvPicPr>
          <p:cNvPr id="7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0" y="5572140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/>
          </a:p>
        </p:txBody>
      </p:sp>
      <p:graphicFrame>
        <p:nvGraphicFramePr>
          <p:cNvPr id="54274" name="Object 6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54274" name="CorelDRAW" r:id="rId4" imgW="5116068" imgH="197510" progId="CorelDRAW.Graphic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9B223D-6939-4705-8C03-BAEC743EF054}" type="slidenum">
              <a:rPr lang="pl-PL" smtClean="0">
                <a:latin typeface="Arial" pitchFamily="34" charset="0"/>
              </a:rPr>
              <a:pPr/>
              <a:t>31</a:t>
            </a:fld>
            <a:endParaRPr lang="pl-PL" smtClean="0">
              <a:latin typeface="Arial" pitchFamily="34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1142984"/>
            <a:ext cx="8435975" cy="4525963"/>
          </a:xfrm>
        </p:spPr>
        <p:txBody>
          <a:bodyPr/>
          <a:lstStyle/>
          <a:p>
            <a:pPr marL="265176" indent="-265176" fontAlgn="auto"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q"/>
              <a:defRPr/>
            </a:pPr>
            <a:r>
              <a:rPr lang="pl-PL" sz="2800" dirty="0" smtClean="0"/>
              <a:t>   </a:t>
            </a:r>
            <a:r>
              <a:rPr lang="pl-PL" sz="2800" dirty="0">
                <a:latin typeface="Calibri" pitchFamily="34" charset="0"/>
              </a:rPr>
              <a:t>orzeczenie o potrzebie indywidualnego obowiązkowego rocznego przygotowania przedszkolnego,</a:t>
            </a:r>
          </a:p>
          <a:p>
            <a:pPr marL="265176" indent="-265176" fontAlgn="auto"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q"/>
              <a:defRPr/>
            </a:pPr>
            <a:r>
              <a:rPr lang="pl-PL" sz="2800" dirty="0">
                <a:latin typeface="Calibri" pitchFamily="34" charset="0"/>
              </a:rPr>
              <a:t>orzeczenia o potrzebie indywidualnego nauczania dzieci i młodzieży wydane przez publiczne poradnie psychologiczno – pedagogiczne,</a:t>
            </a:r>
          </a:p>
          <a:p>
            <a:pPr marL="265176" indent="-265176" fontAlgn="auto"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q"/>
              <a:defRPr/>
            </a:pPr>
            <a:r>
              <a:rPr lang="pl-PL" sz="2800" dirty="0">
                <a:latin typeface="Calibri" pitchFamily="34" charset="0"/>
              </a:rPr>
              <a:t>opinia poradni psychologiczno – pedagogicznej</a:t>
            </a:r>
          </a:p>
          <a:p>
            <a:pPr marL="265176" indent="-265176" fontAlgn="auto"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q"/>
              <a:defRPr/>
            </a:pPr>
            <a:r>
              <a:rPr lang="pl-PL" sz="2800" dirty="0">
                <a:latin typeface="Calibri" pitchFamily="34" charset="0"/>
              </a:rPr>
              <a:t>rozpoznanie dokonane na poziomie szkoły, placówki, przedszkola</a:t>
            </a:r>
          </a:p>
          <a:p>
            <a:pPr algn="just" eaLnBrk="1" hangingPunct="1">
              <a:buFontTx/>
              <a:buNone/>
            </a:pPr>
            <a:endParaRPr lang="pl-PL" sz="2800" dirty="0" smtClean="0"/>
          </a:p>
        </p:txBody>
      </p:sp>
      <p:pic>
        <p:nvPicPr>
          <p:cNvPr id="3077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/>
          </a:p>
        </p:txBody>
      </p:sp>
      <p:graphicFrame>
        <p:nvGraphicFramePr>
          <p:cNvPr id="3079" name="Object 6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27650" name="CorelDRAW" r:id="rId4" imgW="5116068" imgH="197510" progId="CorelDRAW.Graphic.12">
              <p:embed/>
            </p:oleObj>
          </a:graphicData>
        </a:graphic>
      </p:graphicFrame>
      <p:sp>
        <p:nvSpPr>
          <p:cNvPr id="9" name="Tytuł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>
                <a:solidFill>
                  <a:srgbClr val="CC3300"/>
                </a:solidFill>
                <a:latin typeface="Calibri" pitchFamily="34" charset="0"/>
              </a:rPr>
              <a:t>inne orzeczenia, opinie i rozpoznania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9B223D-6939-4705-8C03-BAEC743EF054}" type="slidenum">
              <a:rPr lang="pl-PL" smtClean="0">
                <a:latin typeface="Arial" pitchFamily="34" charset="0"/>
              </a:rPr>
              <a:pPr/>
              <a:t>32</a:t>
            </a:fld>
            <a:endParaRPr lang="pl-PL" smtClean="0">
              <a:latin typeface="Arial" pitchFamily="34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600200"/>
            <a:ext cx="8435975" cy="4525963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pl-PL" sz="2800" smtClean="0"/>
              <a:t>   </a:t>
            </a:r>
          </a:p>
        </p:txBody>
      </p:sp>
      <p:pic>
        <p:nvPicPr>
          <p:cNvPr id="3077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/>
          </a:p>
        </p:txBody>
      </p:sp>
      <p:graphicFrame>
        <p:nvGraphicFramePr>
          <p:cNvPr id="3079" name="Object 6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28674" name="CorelDRAW" r:id="rId4" imgW="5116068" imgH="197510" progId="CorelDRAW.Graphic.12">
              <p:embed/>
            </p:oleObj>
          </a:graphicData>
        </a:graphic>
      </p:graphicFrame>
      <p:pic>
        <p:nvPicPr>
          <p:cNvPr id="8" name="Obraz 3" descr="sciezka2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75" y="0"/>
            <a:ext cx="91376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9B223D-6939-4705-8C03-BAEC743EF054}" type="slidenum">
              <a:rPr lang="pl-PL" smtClean="0">
                <a:latin typeface="Arial" pitchFamily="34" charset="0"/>
              </a:rPr>
              <a:pPr/>
              <a:t>33</a:t>
            </a:fld>
            <a:endParaRPr lang="pl-PL" smtClean="0">
              <a:latin typeface="Arial" pitchFamily="34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600200"/>
            <a:ext cx="8435975" cy="4525963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pl-PL" sz="2800" dirty="0" smtClean="0"/>
              <a:t>   </a:t>
            </a:r>
            <a:r>
              <a:rPr lang="pl-PL" sz="2800" dirty="0" smtClean="0">
                <a:latin typeface="Calibri" pitchFamily="34" charset="0"/>
              </a:rPr>
              <a:t> warunki uczenia się</a:t>
            </a:r>
          </a:p>
          <a:p>
            <a:pPr>
              <a:buNone/>
            </a:pPr>
            <a:endParaRPr lang="pl-PL" sz="2800" dirty="0" smtClean="0">
              <a:latin typeface="Calibri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pl-PL" sz="2800" dirty="0" smtClean="0">
                <a:latin typeface="Calibri" pitchFamily="34" charset="0"/>
              </a:rPr>
              <a:t> przebieg  uczenia się</a:t>
            </a:r>
          </a:p>
          <a:p>
            <a:pPr>
              <a:buNone/>
            </a:pPr>
            <a:endParaRPr lang="pl-PL" sz="2800" dirty="0" smtClean="0">
              <a:latin typeface="Calibri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pl-PL" sz="2800" dirty="0" smtClean="0">
                <a:latin typeface="Calibri" pitchFamily="34" charset="0"/>
              </a:rPr>
              <a:t> wyniki procesu uczenia się</a:t>
            </a:r>
            <a:endParaRPr lang="pl-PL" sz="2800" dirty="0" smtClean="0"/>
          </a:p>
        </p:txBody>
      </p:sp>
      <p:pic>
        <p:nvPicPr>
          <p:cNvPr id="3077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/>
          </a:p>
        </p:txBody>
      </p:sp>
      <p:graphicFrame>
        <p:nvGraphicFramePr>
          <p:cNvPr id="3079" name="Object 6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29698" name="CorelDRAW" r:id="rId4" imgW="5116068" imgH="197510" progId="CorelDRAW.Graphic.12">
              <p:embed/>
            </p:oleObj>
          </a:graphicData>
        </a:graphic>
      </p:graphicFrame>
      <p:sp>
        <p:nvSpPr>
          <p:cNvPr id="9" name="Tytuł 8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rgbClr val="CC3300"/>
                </a:solidFill>
                <a:latin typeface="Calibri" pitchFamily="34" charset="0"/>
              </a:rPr>
              <a:t>Obszary rozpoznania indywidualnych potrzeb ucznia</a:t>
            </a:r>
            <a:br>
              <a:rPr lang="pl-PL" b="1" dirty="0" smtClean="0">
                <a:solidFill>
                  <a:srgbClr val="CC3300"/>
                </a:solidFill>
                <a:latin typeface="Calibri" pitchFamily="34" charset="0"/>
              </a:rPr>
            </a:b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4"/>
          <p:cNvSpPr txBox="1">
            <a:spLocks noChangeArrowheads="1"/>
          </p:cNvSpPr>
          <p:nvPr/>
        </p:nvSpPr>
        <p:spPr bwMode="auto">
          <a:xfrm>
            <a:off x="428596" y="0"/>
            <a:ext cx="8286750" cy="579437"/>
          </a:xfrm>
          <a:prstGeom prst="rect">
            <a:avLst/>
          </a:prstGeom>
          <a:gradFill rotWithShape="1">
            <a:gsLst>
              <a:gs pos="0">
                <a:srgbClr val="DDDDDD"/>
              </a:gs>
              <a:gs pos="100000">
                <a:srgbClr val="666666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pl-PL" sz="3200" dirty="0">
                <a:latin typeface="Calibri" pitchFamily="34" charset="0"/>
              </a:rPr>
              <a:t>Czynniki wpływające na proces uczenia się</a:t>
            </a:r>
          </a:p>
        </p:txBody>
      </p:sp>
      <p:graphicFrame>
        <p:nvGraphicFramePr>
          <p:cNvPr id="53300" name="Group 52"/>
          <p:cNvGraphicFramePr>
            <a:graphicFrameLocks noGrp="1"/>
          </p:cNvGraphicFramePr>
          <p:nvPr>
            <p:ph/>
          </p:nvPr>
        </p:nvGraphicFramePr>
        <p:xfrm>
          <a:off x="428625" y="714356"/>
          <a:ext cx="8286809" cy="4125122"/>
        </p:xfrm>
        <a:graphic>
          <a:graphicData uri="http://schemas.openxmlformats.org/drawingml/2006/table">
            <a:tbl>
              <a:tblPr/>
              <a:tblGrid>
                <a:gridCol w="4276386"/>
                <a:gridCol w="4010423"/>
              </a:tblGrid>
              <a:tr h="64294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charset="0"/>
                        </a:rPr>
                        <a:t>wewnętrzne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charset="0"/>
                        </a:rPr>
                        <a:t>zewnętrzne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628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2869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78581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322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3279" name="Text Box 31"/>
          <p:cNvSpPr txBox="1">
            <a:spLocks noChangeArrowheads="1"/>
          </p:cNvSpPr>
          <p:nvPr/>
        </p:nvSpPr>
        <p:spPr bwMode="auto">
          <a:xfrm>
            <a:off x="500063" y="1928813"/>
            <a:ext cx="401478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pl-PL" sz="2800">
                <a:latin typeface="Calibri" pitchFamily="34" charset="0"/>
              </a:rPr>
              <a:t>motywacja do uczenia się</a:t>
            </a:r>
          </a:p>
        </p:txBody>
      </p:sp>
      <p:sp>
        <p:nvSpPr>
          <p:cNvPr id="53281" name="Text Box 33"/>
          <p:cNvSpPr txBox="1">
            <a:spLocks noChangeArrowheads="1"/>
          </p:cNvSpPr>
          <p:nvPr/>
        </p:nvSpPr>
        <p:spPr bwMode="auto">
          <a:xfrm>
            <a:off x="428596" y="3429000"/>
            <a:ext cx="421481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pl-PL" sz="2800" dirty="0">
                <a:latin typeface="Calibri" pitchFamily="34" charset="0"/>
              </a:rPr>
              <a:t>radzenie sobie w sytuacjach</a:t>
            </a:r>
          </a:p>
          <a:p>
            <a:pPr algn="l"/>
            <a:r>
              <a:rPr lang="pl-PL" sz="2800" dirty="0">
                <a:latin typeface="Calibri" pitchFamily="34" charset="0"/>
              </a:rPr>
              <a:t> trudnych</a:t>
            </a:r>
          </a:p>
        </p:txBody>
      </p:sp>
      <p:sp>
        <p:nvSpPr>
          <p:cNvPr id="53282" name="Text Box 34"/>
          <p:cNvSpPr txBox="1">
            <a:spLocks noChangeArrowheads="1"/>
          </p:cNvSpPr>
          <p:nvPr/>
        </p:nvSpPr>
        <p:spPr bwMode="auto">
          <a:xfrm>
            <a:off x="500034" y="2571744"/>
            <a:ext cx="4675187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pl-PL" sz="2800" dirty="0">
                <a:latin typeface="Calibri" pitchFamily="34" charset="0"/>
              </a:rPr>
              <a:t>spostrzeganie, uwaga,</a:t>
            </a:r>
          </a:p>
          <a:p>
            <a:pPr algn="l"/>
            <a:r>
              <a:rPr lang="pl-PL" sz="2800" dirty="0">
                <a:latin typeface="Calibri" pitchFamily="34" charset="0"/>
              </a:rPr>
              <a:t>myślenie, pamięć,</a:t>
            </a:r>
          </a:p>
        </p:txBody>
      </p:sp>
      <p:sp>
        <p:nvSpPr>
          <p:cNvPr id="53284" name="Text Box 36"/>
          <p:cNvSpPr txBox="1">
            <a:spLocks noChangeArrowheads="1"/>
          </p:cNvSpPr>
          <p:nvPr/>
        </p:nvSpPr>
        <p:spPr bwMode="auto">
          <a:xfrm>
            <a:off x="500034" y="4286256"/>
            <a:ext cx="35147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pl-PL" sz="2800" dirty="0">
                <a:latin typeface="Calibri" pitchFamily="34" charset="0"/>
              </a:rPr>
              <a:t>sprawność motoryczna</a:t>
            </a:r>
          </a:p>
        </p:txBody>
      </p:sp>
      <p:sp>
        <p:nvSpPr>
          <p:cNvPr id="53290" name="Text Box 42"/>
          <p:cNvSpPr txBox="1">
            <a:spLocks noChangeArrowheads="1"/>
          </p:cNvSpPr>
          <p:nvPr/>
        </p:nvSpPr>
        <p:spPr bwMode="auto">
          <a:xfrm>
            <a:off x="571472" y="1357298"/>
            <a:ext cx="24828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pl-PL" sz="2800" dirty="0">
                <a:latin typeface="Calibri" pitchFamily="34" charset="0"/>
              </a:rPr>
              <a:t>techniki szkolne</a:t>
            </a:r>
          </a:p>
        </p:txBody>
      </p:sp>
      <p:sp>
        <p:nvSpPr>
          <p:cNvPr id="53291" name="Text Box 43"/>
          <p:cNvSpPr txBox="1">
            <a:spLocks noChangeArrowheads="1"/>
          </p:cNvSpPr>
          <p:nvPr/>
        </p:nvSpPr>
        <p:spPr bwMode="auto">
          <a:xfrm>
            <a:off x="5143500" y="1928813"/>
            <a:ext cx="31845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pl-PL" sz="2800">
                <a:latin typeface="Calibri" pitchFamily="34" charset="0"/>
              </a:rPr>
              <a:t>środowisko rodzinne</a:t>
            </a:r>
          </a:p>
        </p:txBody>
      </p:sp>
      <p:sp>
        <p:nvSpPr>
          <p:cNvPr id="53292" name="Text Box 44"/>
          <p:cNvSpPr txBox="1">
            <a:spLocks noChangeArrowheads="1"/>
          </p:cNvSpPr>
          <p:nvPr/>
        </p:nvSpPr>
        <p:spPr bwMode="auto">
          <a:xfrm>
            <a:off x="4786314" y="2500306"/>
            <a:ext cx="4021138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pl-PL" sz="2800" dirty="0">
                <a:latin typeface="Calibri" pitchFamily="34" charset="0"/>
              </a:rPr>
              <a:t>środowisko  rówieśnicze/</a:t>
            </a:r>
          </a:p>
          <a:p>
            <a:pPr algn="l"/>
            <a:r>
              <a:rPr lang="pl-PL" sz="2800" dirty="0">
                <a:latin typeface="Calibri" pitchFamily="34" charset="0"/>
              </a:rPr>
              <a:t> pozycja w grupie klasowej</a:t>
            </a:r>
          </a:p>
        </p:txBody>
      </p:sp>
      <p:sp>
        <p:nvSpPr>
          <p:cNvPr id="53301" name="Text Box 53"/>
          <p:cNvSpPr txBox="1">
            <a:spLocks noChangeArrowheads="1"/>
          </p:cNvSpPr>
          <p:nvPr/>
        </p:nvSpPr>
        <p:spPr bwMode="auto">
          <a:xfrm>
            <a:off x="5072066" y="3643314"/>
            <a:ext cx="29876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pl-PL" sz="2800" dirty="0">
                <a:latin typeface="Calibri" pitchFamily="34" charset="0"/>
              </a:rPr>
              <a:t>środowisko szkolne</a:t>
            </a: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0" y="5286388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/>
          </a:p>
        </p:txBody>
      </p:sp>
      <p:graphicFrame>
        <p:nvGraphicFramePr>
          <p:cNvPr id="55298" name="Object 6"/>
          <p:cNvGraphicFramePr>
            <a:graphicFrameLocks noChangeAspect="1"/>
          </p:cNvGraphicFramePr>
          <p:nvPr/>
        </p:nvGraphicFramePr>
        <p:xfrm>
          <a:off x="928662" y="5429264"/>
          <a:ext cx="7272337" cy="206375"/>
        </p:xfrm>
        <a:graphic>
          <a:graphicData uri="http://schemas.openxmlformats.org/presentationml/2006/ole">
            <p:oleObj spid="_x0000_s55298" name="CorelDRAW" r:id="rId4" imgW="5116068" imgH="197510" progId="CorelDRAW.Graphic.12">
              <p:embed/>
            </p:oleObj>
          </a:graphicData>
        </a:graphic>
      </p:graphicFrame>
      <p:pic>
        <p:nvPicPr>
          <p:cNvPr id="14" name="Picture 4" descr="log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53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53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53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53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53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53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5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53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53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3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3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3000" fill="hold"/>
                                        <p:tgtEl>
                                          <p:spTgt spid="53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3000" fill="hold"/>
                                        <p:tgtEl>
                                          <p:spTgt spid="53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3000" fill="hold"/>
                                        <p:tgtEl>
                                          <p:spTgt spid="53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3000" fill="hold"/>
                                        <p:tgtEl>
                                          <p:spTgt spid="53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79" grpId="0"/>
      <p:bldP spid="53281" grpId="0"/>
      <p:bldP spid="53282" grpId="0"/>
      <p:bldP spid="53284" grpId="0"/>
      <p:bldP spid="53290" grpId="0"/>
      <p:bldP spid="53291" grpId="0"/>
      <p:bldP spid="53292" grpId="0"/>
      <p:bldP spid="5330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9B223D-6939-4705-8C03-BAEC743EF054}" type="slidenum">
              <a:rPr lang="pl-PL" smtClean="0">
                <a:latin typeface="Arial" pitchFamily="34" charset="0"/>
              </a:rPr>
              <a:pPr/>
              <a:t>35</a:t>
            </a:fld>
            <a:endParaRPr lang="pl-PL" smtClean="0">
              <a:latin typeface="Arial" pitchFamily="34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600200"/>
            <a:ext cx="8435975" cy="4525963"/>
          </a:xfrm>
        </p:spPr>
        <p:txBody>
          <a:bodyPr/>
          <a:lstStyle/>
          <a:p>
            <a:r>
              <a:rPr lang="pl-PL" sz="2800" dirty="0" smtClean="0"/>
              <a:t> </a:t>
            </a:r>
            <a:r>
              <a:rPr lang="pl-PL" sz="2800" dirty="0" smtClean="0">
                <a:latin typeface="Calibri" pitchFamily="34" charset="0"/>
              </a:rPr>
              <a:t>zaangażowanie procesów emocjonalno – motywacyjnych i poznawczych,  z uwzględnieniem warunków środowiskowych</a:t>
            </a:r>
          </a:p>
          <a:p>
            <a:pPr algn="just" eaLnBrk="1" hangingPunct="1">
              <a:buFontTx/>
              <a:buNone/>
            </a:pPr>
            <a:endParaRPr lang="pl-PL" sz="2800" dirty="0" smtClean="0"/>
          </a:p>
        </p:txBody>
      </p:sp>
      <p:pic>
        <p:nvPicPr>
          <p:cNvPr id="3077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/>
          </a:p>
        </p:txBody>
      </p:sp>
      <p:graphicFrame>
        <p:nvGraphicFramePr>
          <p:cNvPr id="3079" name="Object 6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30722" name="CorelDRAW" r:id="rId4" imgW="5116068" imgH="197510" progId="CorelDRAW.Graphic.12">
              <p:embed/>
            </p:oleObj>
          </a:graphicData>
        </a:graphic>
      </p:graphicFrame>
      <p:sp>
        <p:nvSpPr>
          <p:cNvPr id="9" name="Tytuł 8"/>
          <p:cNvSpPr>
            <a:spLocks noGrp="1"/>
          </p:cNvSpPr>
          <p:nvPr>
            <p:ph type="title"/>
          </p:nvPr>
        </p:nvSpPr>
        <p:spPr>
          <a:xfrm>
            <a:off x="0" y="214290"/>
            <a:ext cx="8929718" cy="1143000"/>
          </a:xfrm>
        </p:spPr>
        <p:txBody>
          <a:bodyPr>
            <a:normAutofit/>
          </a:bodyPr>
          <a:lstStyle/>
          <a:p>
            <a:r>
              <a:rPr lang="pl-PL" sz="3200" dirty="0" smtClean="0">
                <a:solidFill>
                  <a:schemeClr val="tx1"/>
                </a:solidFill>
                <a:latin typeface="Calibri" pitchFamily="34" charset="0"/>
              </a:rPr>
              <a:t>Czynniki wpływające na przebieg uczenia się</a:t>
            </a:r>
            <a:endParaRPr lang="pl-PL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9B223D-6939-4705-8C03-BAEC743EF054}" type="slidenum">
              <a:rPr lang="pl-PL" smtClean="0">
                <a:latin typeface="Arial" pitchFamily="34" charset="0"/>
              </a:rPr>
              <a:pPr/>
              <a:t>36</a:t>
            </a:fld>
            <a:endParaRPr lang="pl-PL" smtClean="0">
              <a:latin typeface="Arial" pitchFamily="34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600200"/>
            <a:ext cx="8435975" cy="4525963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pl-PL" dirty="0">
                <a:latin typeface="Calibri" pitchFamily="34" charset="0"/>
              </a:rPr>
              <a:t> </a:t>
            </a:r>
            <a:r>
              <a:rPr lang="pl-PL" sz="2800" dirty="0" smtClean="0">
                <a:latin typeface="Calibri" pitchFamily="34" charset="0"/>
              </a:rPr>
              <a:t>techniki szkolne (czytanie, pisanie, liczenie)</a:t>
            </a:r>
          </a:p>
          <a:p>
            <a:pPr>
              <a:buFont typeface="Wingdings" pitchFamily="2" charset="2"/>
              <a:buChar char="q"/>
            </a:pPr>
            <a:r>
              <a:rPr lang="pl-PL" sz="2800" dirty="0">
                <a:latin typeface="Calibri" pitchFamily="34" charset="0"/>
              </a:rPr>
              <a:t> </a:t>
            </a:r>
            <a:r>
              <a:rPr lang="pl-PL" dirty="0">
                <a:latin typeface="Calibri" pitchFamily="34" charset="0"/>
              </a:rPr>
              <a:t> </a:t>
            </a:r>
            <a:r>
              <a:rPr lang="pl-PL" sz="2800" dirty="0" smtClean="0">
                <a:latin typeface="Calibri" pitchFamily="34" charset="0"/>
              </a:rPr>
              <a:t>wiadomości i umiejętności</a:t>
            </a:r>
          </a:p>
          <a:p>
            <a:pPr>
              <a:buFont typeface="Wingdings" pitchFamily="2" charset="2"/>
              <a:buChar char="q"/>
            </a:pPr>
            <a:r>
              <a:rPr lang="pl-PL" sz="2800" dirty="0" smtClean="0">
                <a:latin typeface="Calibri" pitchFamily="34" charset="0"/>
              </a:rPr>
              <a:t> </a:t>
            </a:r>
            <a:r>
              <a:rPr lang="pl-PL" dirty="0">
                <a:latin typeface="Calibri" pitchFamily="34" charset="0"/>
              </a:rPr>
              <a:t> </a:t>
            </a:r>
            <a:r>
              <a:rPr lang="pl-PL" sz="2800" dirty="0" smtClean="0">
                <a:latin typeface="Calibri" pitchFamily="34" charset="0"/>
              </a:rPr>
              <a:t>pożądane zachowania społeczne i  cechy osobowe</a:t>
            </a:r>
          </a:p>
          <a:p>
            <a:pPr>
              <a:buNone/>
            </a:pPr>
            <a:r>
              <a:rPr lang="pl-PL" sz="2800" dirty="0" smtClean="0">
                <a:latin typeface="Calibri" pitchFamily="34" charset="0"/>
              </a:rPr>
              <a:t>     (zainteresowania, aspiracje, postawy i wartości)</a:t>
            </a:r>
          </a:p>
          <a:p>
            <a:pPr>
              <a:buFont typeface="Wingdings" pitchFamily="2" charset="2"/>
              <a:buChar char="q"/>
            </a:pPr>
            <a:r>
              <a:rPr lang="pl-PL" sz="2800" dirty="0" smtClean="0">
                <a:latin typeface="Calibri" pitchFamily="34" charset="0"/>
              </a:rPr>
              <a:t> pożądane zachowania społeczne i  cechy osobowe</a:t>
            </a:r>
          </a:p>
          <a:p>
            <a:pPr>
              <a:buNone/>
            </a:pPr>
            <a:r>
              <a:rPr lang="pl-PL" sz="2800" dirty="0" smtClean="0">
                <a:latin typeface="Calibri" pitchFamily="34" charset="0"/>
              </a:rPr>
              <a:t>     (zainteresowania, aspiracje, postawy i wartości)</a:t>
            </a:r>
          </a:p>
          <a:p>
            <a:pPr>
              <a:buNone/>
            </a:pPr>
            <a:endParaRPr lang="pl-PL" sz="2800" dirty="0">
              <a:latin typeface="Calibri" pitchFamily="34" charset="0"/>
            </a:endParaRPr>
          </a:p>
        </p:txBody>
      </p:sp>
      <p:pic>
        <p:nvPicPr>
          <p:cNvPr id="3077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/>
          </a:p>
        </p:txBody>
      </p:sp>
      <p:graphicFrame>
        <p:nvGraphicFramePr>
          <p:cNvPr id="3079" name="Object 6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31746" name="CorelDRAW" r:id="rId4" imgW="5116068" imgH="197510" progId="CorelDRAW.Graphic.12">
              <p:embed/>
            </p:oleObj>
          </a:graphicData>
        </a:graphic>
      </p:graphicFrame>
      <p:sp>
        <p:nvSpPr>
          <p:cNvPr id="9" name="Tytuł 8"/>
          <p:cNvSpPr>
            <a:spLocks noGrp="1"/>
          </p:cNvSpPr>
          <p:nvPr>
            <p:ph type="title"/>
          </p:nvPr>
        </p:nvSpPr>
        <p:spPr>
          <a:xfrm>
            <a:off x="142844" y="274638"/>
            <a:ext cx="9001156" cy="1082660"/>
          </a:xfrm>
        </p:spPr>
        <p:txBody>
          <a:bodyPr>
            <a:normAutofit fontScale="90000"/>
          </a:bodyPr>
          <a:lstStyle/>
          <a:p>
            <a:r>
              <a:rPr lang="pl-PL" sz="3600" dirty="0" smtClean="0">
                <a:latin typeface="Calibri" pitchFamily="34" charset="0"/>
              </a:rPr>
              <a:t>Wyniki procesu uczenia się – osiągnięcia edukacyjne</a:t>
            </a:r>
            <a:r>
              <a:rPr lang="pl-PL" b="1" dirty="0" smtClean="0">
                <a:latin typeface="Calibri" pitchFamily="34" charset="0"/>
              </a:rPr>
              <a:t/>
            </a:r>
            <a:br>
              <a:rPr lang="pl-PL" b="1" dirty="0" smtClean="0">
                <a:latin typeface="Calibri" pitchFamily="34" charset="0"/>
              </a:rPr>
            </a:b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9B223D-6939-4705-8C03-BAEC743EF054}" type="slidenum">
              <a:rPr lang="pl-PL" smtClean="0">
                <a:latin typeface="Arial" pitchFamily="34" charset="0"/>
              </a:rPr>
              <a:pPr/>
              <a:t>37</a:t>
            </a:fld>
            <a:endParaRPr lang="pl-PL" smtClean="0">
              <a:latin typeface="Arial" pitchFamily="34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2" y="1714488"/>
            <a:ext cx="8435975" cy="4525963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pl-PL" sz="2800" dirty="0" smtClean="0">
                <a:latin typeface="Calibri" pitchFamily="34" charset="0"/>
              </a:rPr>
              <a:t> imię (imiona) i nazwisko dziecka; </a:t>
            </a:r>
          </a:p>
          <a:p>
            <a:pPr>
              <a:buFont typeface="Wingdings" pitchFamily="2" charset="2"/>
              <a:buChar char="q"/>
            </a:pPr>
            <a:r>
              <a:rPr lang="pl-PL" sz="2800" dirty="0" smtClean="0">
                <a:latin typeface="Calibri" pitchFamily="34" charset="0"/>
              </a:rPr>
              <a:t> nazwę przedszkola lub szkoły oraz oznaczenie  grupy lub oddziału, </a:t>
            </a:r>
          </a:p>
          <a:p>
            <a:pPr>
              <a:buFont typeface="Wingdings" pitchFamily="2" charset="2"/>
              <a:buChar char="q"/>
            </a:pPr>
            <a:r>
              <a:rPr lang="pl-PL" sz="2800" dirty="0" smtClean="0">
                <a:latin typeface="Calibri" pitchFamily="34" charset="0"/>
              </a:rPr>
              <a:t> informację o   orzeczeniu lub opinii</a:t>
            </a:r>
          </a:p>
          <a:p>
            <a:pPr>
              <a:buFont typeface="Wingdings" pitchFamily="2" charset="2"/>
              <a:buChar char="q"/>
            </a:pPr>
            <a:r>
              <a:rPr lang="pl-PL" sz="2800" dirty="0" smtClean="0">
                <a:latin typeface="Calibri" pitchFamily="34" charset="0"/>
              </a:rPr>
              <a:t> zakres, w którym dziecko wymaga pomocy psychologiczno-pedagogicznej </a:t>
            </a:r>
          </a:p>
          <a:p>
            <a:pPr algn="just" eaLnBrk="1" hangingPunct="1">
              <a:buFontTx/>
              <a:buNone/>
            </a:pPr>
            <a:endParaRPr lang="pl-PL" sz="2800" dirty="0" smtClean="0"/>
          </a:p>
        </p:txBody>
      </p:sp>
      <p:pic>
        <p:nvPicPr>
          <p:cNvPr id="3077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/>
          </a:p>
        </p:txBody>
      </p:sp>
      <p:graphicFrame>
        <p:nvGraphicFramePr>
          <p:cNvPr id="3079" name="Object 6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32770" name="CorelDRAW" r:id="rId4" imgW="5116068" imgH="197510" progId="CorelDRAW.Graphic.12">
              <p:embed/>
            </p:oleObj>
          </a:graphicData>
        </a:graphic>
      </p:graphicFrame>
      <p:sp>
        <p:nvSpPr>
          <p:cNvPr id="9" name="Tytuł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chemeClr val="tx1"/>
                </a:solidFill>
                <a:latin typeface="Calibri" pitchFamily="34" charset="0"/>
              </a:rPr>
              <a:t>Karta Indywidualnych Potrzeb</a:t>
            </a:r>
            <a:endParaRPr lang="pl-PL" dirty="0"/>
          </a:p>
        </p:txBody>
      </p:sp>
      <p:pic>
        <p:nvPicPr>
          <p:cNvPr id="8" name="Obraz 4" descr="36.jpg"/>
          <p:cNvPicPr>
            <a:picLocks noGrp="1" noChangeAspect="1"/>
          </p:cNvPicPr>
          <p:nvPr>
            <p:ph type="title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500034" y="0"/>
            <a:ext cx="8143875" cy="52863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9B223D-6939-4705-8C03-BAEC743EF054}" type="slidenum">
              <a:rPr lang="pl-PL" smtClean="0">
                <a:latin typeface="Arial" pitchFamily="34" charset="0"/>
              </a:rPr>
              <a:pPr/>
              <a:t>38</a:t>
            </a:fld>
            <a:endParaRPr lang="pl-PL" smtClean="0">
              <a:latin typeface="Arial" pitchFamily="34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642918"/>
            <a:ext cx="8435975" cy="4525963"/>
          </a:xfrm>
        </p:spPr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Char char="q"/>
            </a:pPr>
            <a:r>
              <a:rPr lang="pl-PL" sz="2800" dirty="0" smtClean="0"/>
              <a:t>   </a:t>
            </a:r>
            <a:r>
              <a:rPr lang="pl-PL" sz="2800" b="1" dirty="0" smtClean="0">
                <a:latin typeface="Calibri" pitchFamily="34" charset="0"/>
              </a:rPr>
              <a:t>formy, sposoby i okres udzielania pomocy psychologiczno-pedagogicznej </a:t>
            </a:r>
            <a:r>
              <a:rPr lang="pl-PL" sz="2800" dirty="0" smtClean="0">
                <a:latin typeface="Calibri" pitchFamily="34" charset="0"/>
              </a:rPr>
              <a:t>oraz </a:t>
            </a:r>
            <a:r>
              <a:rPr lang="pl-PL" sz="2800" b="1" dirty="0" smtClean="0">
                <a:latin typeface="Calibri" pitchFamily="34" charset="0"/>
              </a:rPr>
              <a:t>wymiar godzin</a:t>
            </a:r>
            <a:r>
              <a:rPr lang="pl-PL" sz="2800" dirty="0" smtClean="0">
                <a:latin typeface="Calibri" pitchFamily="34" charset="0"/>
              </a:rPr>
              <a:t>, </a:t>
            </a:r>
          </a:p>
          <a:p>
            <a:pPr algn="just"/>
            <a:endParaRPr lang="pl-PL" sz="2800" dirty="0" smtClean="0">
              <a:latin typeface="Calibri" pitchFamily="34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pl-PL" sz="2800" b="1" dirty="0" smtClean="0">
                <a:latin typeface="Calibri" pitchFamily="34" charset="0"/>
              </a:rPr>
              <a:t>ocenę efektywności</a:t>
            </a:r>
            <a:r>
              <a:rPr lang="pl-PL" sz="2800" dirty="0" smtClean="0">
                <a:latin typeface="Calibri" pitchFamily="34" charset="0"/>
              </a:rPr>
              <a:t> pomocy psychologiczno-pedagogicznej;</a:t>
            </a:r>
          </a:p>
          <a:p>
            <a:pPr algn="just">
              <a:buFont typeface="Wingdings" pitchFamily="2" charset="2"/>
              <a:buChar char="q"/>
            </a:pPr>
            <a:endParaRPr lang="pl-PL" sz="2800" dirty="0" smtClean="0">
              <a:latin typeface="Calibri" pitchFamily="34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pl-PL" sz="2800" dirty="0" smtClean="0">
                <a:latin typeface="Calibri" pitchFamily="34" charset="0"/>
              </a:rPr>
              <a:t> terminy spotkań zespołu;</a:t>
            </a:r>
          </a:p>
          <a:p>
            <a:pPr algn="just">
              <a:buFont typeface="Wingdings" pitchFamily="2" charset="2"/>
              <a:buChar char="q"/>
            </a:pPr>
            <a:endParaRPr lang="pl-PL" sz="2800" dirty="0" smtClean="0">
              <a:latin typeface="Calibri" pitchFamily="34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pl-PL" sz="2800" dirty="0" smtClean="0">
                <a:latin typeface="Calibri" pitchFamily="34" charset="0"/>
              </a:rPr>
              <a:t> podpisy osób biorących udział w poszczególnych spotkaniach zespołu.</a:t>
            </a:r>
          </a:p>
          <a:p>
            <a:pPr algn="just">
              <a:buNone/>
            </a:pPr>
            <a:endParaRPr lang="pl-PL" sz="2800" dirty="0" smtClean="0"/>
          </a:p>
          <a:p>
            <a:pPr algn="just" eaLnBrk="1" hangingPunct="1">
              <a:buFontTx/>
              <a:buNone/>
            </a:pPr>
            <a:endParaRPr lang="pl-PL" sz="2800" dirty="0" smtClean="0"/>
          </a:p>
        </p:txBody>
      </p:sp>
      <p:pic>
        <p:nvPicPr>
          <p:cNvPr id="3077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/>
          </a:p>
        </p:txBody>
      </p:sp>
      <p:graphicFrame>
        <p:nvGraphicFramePr>
          <p:cNvPr id="3079" name="Object 6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33794" name="CorelDRAW" r:id="rId4" imgW="5116068" imgH="197510" progId="CorelDRAW.Graphic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9B223D-6939-4705-8C03-BAEC743EF054}" type="slidenum">
              <a:rPr lang="pl-PL" smtClean="0">
                <a:latin typeface="Arial" pitchFamily="34" charset="0"/>
              </a:rPr>
              <a:pPr/>
              <a:t>39</a:t>
            </a:fld>
            <a:endParaRPr lang="pl-PL" smtClean="0">
              <a:latin typeface="Arial" pitchFamily="34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357166"/>
            <a:ext cx="8435975" cy="4525963"/>
          </a:xfrm>
        </p:spPr>
        <p:txBody>
          <a:bodyPr/>
          <a:lstStyle/>
          <a:p>
            <a:pPr algn="just">
              <a:buNone/>
            </a:pPr>
            <a:r>
              <a:rPr lang="pl-PL" sz="2800" dirty="0" smtClean="0"/>
              <a:t>   </a:t>
            </a:r>
            <a:r>
              <a:rPr lang="pl-PL" sz="2800" dirty="0" smtClean="0">
                <a:solidFill>
                  <a:schemeClr val="tx1"/>
                </a:solidFill>
                <a:latin typeface="Calibri" pitchFamily="34" charset="0"/>
              </a:rPr>
              <a:t>Plan  Działań Wspierających (PDW) może być opracowany dla jednego ucznia lub dla grupy uczniów o jednorodnym lub zbliżonym rozpoznaniu.</a:t>
            </a:r>
            <a:endParaRPr lang="pl-PL" sz="2800" dirty="0" smtClean="0"/>
          </a:p>
        </p:txBody>
      </p:sp>
      <p:pic>
        <p:nvPicPr>
          <p:cNvPr id="3077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/>
          </a:p>
        </p:txBody>
      </p:sp>
      <p:graphicFrame>
        <p:nvGraphicFramePr>
          <p:cNvPr id="3079" name="Object 6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34818" name="CorelDRAW" r:id="rId4" imgW="5116068" imgH="197510" progId="CorelDRAW.Graphic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>
                <a:solidFill>
                  <a:srgbClr val="C00000"/>
                </a:solidFill>
              </a:rPr>
              <a:t>w PDW powinny być uwzględnione:</a:t>
            </a:r>
            <a:endParaRPr lang="pl-PL" dirty="0"/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buFontTx/>
              <a:buNone/>
            </a:pPr>
            <a:r>
              <a:rPr lang="pl-PL" sz="2800" dirty="0" smtClean="0"/>
              <a:t>   </a:t>
            </a:r>
          </a:p>
        </p:txBody>
      </p:sp>
      <p:sp>
        <p:nvSpPr>
          <p:cNvPr id="8" name="Symbol zastępczy zawartości 7"/>
          <p:cNvSpPr>
            <a:spLocks noGrp="1"/>
          </p:cNvSpPr>
          <p:nvPr>
            <p:ph sz="half" idx="2"/>
          </p:nvPr>
        </p:nvSpPr>
        <p:spPr>
          <a:xfrm>
            <a:off x="428596" y="1285860"/>
            <a:ext cx="4040188" cy="3951288"/>
          </a:xfrm>
        </p:spPr>
        <p:txBody>
          <a:bodyPr/>
          <a:lstStyle/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pl-PL" dirty="0" smtClean="0">
                <a:latin typeface="Calibri" pitchFamily="34" charset="0"/>
              </a:rPr>
              <a:t>cele do osiągnięcia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pl-PL" dirty="0" smtClean="0">
                <a:latin typeface="Calibri" pitchFamily="34" charset="0"/>
              </a:rPr>
              <a:t>działania realizowane           w ramach poszczególnych form      i sposobów udzielania pomocy </a:t>
            </a:r>
            <a:r>
              <a:rPr lang="pl-PL" dirty="0" err="1" smtClean="0">
                <a:latin typeface="Calibri" pitchFamily="34" charset="0"/>
              </a:rPr>
              <a:t>p-p</a:t>
            </a:r>
            <a:endParaRPr lang="pl-PL" dirty="0" smtClean="0">
              <a:latin typeface="Calibri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pl-PL" dirty="0" smtClean="0">
                <a:latin typeface="Calibri" pitchFamily="34" charset="0"/>
              </a:rPr>
              <a:t>metody pracy</a:t>
            </a:r>
          </a:p>
          <a:p>
            <a:pPr>
              <a:buNone/>
            </a:pPr>
            <a:endParaRPr lang="pl-PL" dirty="0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4"/>
          </p:nvPr>
        </p:nvSpPr>
        <p:spPr>
          <a:xfrm>
            <a:off x="4572000" y="1285860"/>
            <a:ext cx="4041775" cy="3951288"/>
          </a:xfrm>
        </p:spPr>
        <p:txBody>
          <a:bodyPr/>
          <a:lstStyle/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pl-PL" dirty="0" smtClean="0">
                <a:latin typeface="Calibri" pitchFamily="34" charset="0"/>
              </a:rPr>
              <a:t>działania wspierające rodziców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pl-PL" dirty="0" smtClean="0">
                <a:latin typeface="Calibri" pitchFamily="34" charset="0"/>
              </a:rPr>
              <a:t>zakres współdziałania           z poradniami </a:t>
            </a:r>
            <a:r>
              <a:rPr lang="pl-PL" dirty="0" err="1" smtClean="0">
                <a:latin typeface="Calibri" pitchFamily="34" charset="0"/>
              </a:rPr>
              <a:t>p-p</a:t>
            </a:r>
            <a:r>
              <a:rPr lang="pl-PL" dirty="0" smtClean="0">
                <a:latin typeface="Calibri" pitchFamily="34" charset="0"/>
              </a:rPr>
              <a:t>, specjalistycznymi, placówkami doskonalenia   </a:t>
            </a:r>
            <a:r>
              <a:rPr lang="pl-PL" dirty="0" err="1" smtClean="0">
                <a:latin typeface="Calibri" pitchFamily="34" charset="0"/>
              </a:rPr>
              <a:t>n-li</a:t>
            </a:r>
            <a:r>
              <a:rPr lang="pl-PL" dirty="0" smtClean="0">
                <a:latin typeface="Calibri" pitchFamily="34" charset="0"/>
              </a:rPr>
              <a:t>, organizacjami pozarządowymi, …</a:t>
            </a:r>
          </a:p>
          <a:p>
            <a:pPr>
              <a:buNone/>
            </a:pPr>
            <a:endParaRPr lang="pl-PL" dirty="0"/>
          </a:p>
        </p:txBody>
      </p:sp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9B223D-6939-4705-8C03-BAEC743EF054}" type="slidenum">
              <a:rPr lang="pl-PL" smtClean="0">
                <a:latin typeface="Arial" pitchFamily="34" charset="0"/>
              </a:rPr>
              <a:pPr/>
              <a:t>40</a:t>
            </a:fld>
            <a:endParaRPr lang="pl-PL" smtClean="0">
              <a:latin typeface="Arial" pitchFamily="34" charset="0"/>
            </a:endParaRPr>
          </a:p>
        </p:txBody>
      </p:sp>
      <p:pic>
        <p:nvPicPr>
          <p:cNvPr id="3077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/>
          </a:p>
        </p:txBody>
      </p:sp>
      <p:graphicFrame>
        <p:nvGraphicFramePr>
          <p:cNvPr id="3079" name="Object 6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35842" name="CorelDRAW" r:id="rId4" imgW="5116068" imgH="197510" progId="CorelDRAW.Graphic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9B223D-6939-4705-8C03-BAEC743EF054}" type="slidenum">
              <a:rPr lang="pl-PL" smtClean="0">
                <a:latin typeface="Arial" pitchFamily="34" charset="0"/>
              </a:rPr>
              <a:pPr/>
              <a:t>41</a:t>
            </a:fld>
            <a:endParaRPr lang="pl-PL" smtClean="0">
              <a:latin typeface="Arial" pitchFamily="34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357166"/>
            <a:ext cx="8435975" cy="4525963"/>
          </a:xfrm>
        </p:spPr>
        <p:txBody>
          <a:bodyPr>
            <a:normAutofit fontScale="92500" lnSpcReduction="10000"/>
          </a:bodyPr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pl-PL" sz="2800" dirty="0" smtClean="0"/>
              <a:t>   </a:t>
            </a:r>
            <a:r>
              <a:rPr lang="pl-PL" sz="2800" b="1" dirty="0" smtClean="0">
                <a:solidFill>
                  <a:srgbClr val="CC3300"/>
                </a:solidFill>
                <a:latin typeface="Calibri" pitchFamily="34" charset="0"/>
              </a:rPr>
              <a:t>Zespół dokonuje oceny efektywności pomocy psychologiczno-pedagogicznej udzielonej uczniowi, w tym efektywności zrealizowanych zajęć, dotyczącej:</a:t>
            </a:r>
          </a:p>
          <a:p>
            <a:pPr algn="just"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q"/>
            </a:pPr>
            <a:r>
              <a:rPr lang="pl-PL" sz="2800" dirty="0" smtClean="0">
                <a:latin typeface="Calibri" pitchFamily="34" charset="0"/>
              </a:rPr>
              <a:t>danej formy pomocy psychologiczno-pedagogicznej - po zakończeniu jej udzielania;</a:t>
            </a:r>
          </a:p>
          <a:p>
            <a:pPr algn="just"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q"/>
            </a:pPr>
            <a:r>
              <a:rPr lang="pl-PL" sz="2800" dirty="0" smtClean="0">
                <a:latin typeface="Calibri" pitchFamily="34" charset="0"/>
              </a:rPr>
              <a:t>pomocy psychologiczno-pedagogicznej udzielonej                w danym roku szkolnym - przed opracowaniem arkusza organizacji przedszkola, szkoły lub placówki, na kolejny rok szkolny.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pl-PL" sz="2800" b="1" dirty="0" smtClean="0">
                <a:solidFill>
                  <a:srgbClr val="CC3300"/>
                </a:solidFill>
                <a:latin typeface="Calibri" pitchFamily="34" charset="0"/>
              </a:rPr>
              <a:t>Zespół określa wnioski i zalecenia dotyczące dalszej pracy     z uczniem, w tym zalecane formy, sposoby         i okres udzielania uczniowi dalszej pomocy psychologiczno-pedagogicznej.</a:t>
            </a:r>
          </a:p>
          <a:p>
            <a:pPr algn="just" eaLnBrk="1" hangingPunct="1">
              <a:buFontTx/>
              <a:buNone/>
            </a:pPr>
            <a:endParaRPr lang="pl-PL" sz="2800" dirty="0" smtClean="0"/>
          </a:p>
        </p:txBody>
      </p:sp>
      <p:pic>
        <p:nvPicPr>
          <p:cNvPr id="3077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/>
          </a:p>
        </p:txBody>
      </p:sp>
      <p:graphicFrame>
        <p:nvGraphicFramePr>
          <p:cNvPr id="3079" name="Object 6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36866" name="CorelDRAW" r:id="rId4" imgW="5116068" imgH="197510" progId="CorelDRAW.Graphic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9B223D-6939-4705-8C03-BAEC743EF054}" type="slidenum">
              <a:rPr lang="pl-PL" smtClean="0">
                <a:latin typeface="Arial" pitchFamily="34" charset="0"/>
              </a:rPr>
              <a:pPr/>
              <a:t>42</a:t>
            </a:fld>
            <a:endParaRPr lang="pl-PL" smtClean="0">
              <a:latin typeface="Arial" pitchFamily="34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714356"/>
            <a:ext cx="8435975" cy="4525963"/>
          </a:xfrm>
        </p:spPr>
        <p:txBody>
          <a:bodyPr/>
          <a:lstStyle/>
          <a:p>
            <a:pPr algn="just">
              <a:buFont typeface="Wingdings 2" pitchFamily="18" charset="2"/>
              <a:buNone/>
            </a:pPr>
            <a:r>
              <a:rPr lang="pl-PL" sz="2800" dirty="0" smtClean="0"/>
              <a:t>   </a:t>
            </a:r>
            <a:r>
              <a:rPr lang="pl-PL" sz="2800" dirty="0" smtClean="0">
                <a:latin typeface="Calibri" pitchFamily="34" charset="0"/>
              </a:rPr>
              <a:t>Dokumentację udzielanej pomocy psychologiczno-pedagogicznej oraz dokumentacja badań i innych czynności uzupełniających dla każdego dziecka </a:t>
            </a:r>
            <a:r>
              <a:rPr lang="pl-PL" sz="2800" dirty="0" smtClean="0">
                <a:solidFill>
                  <a:srgbClr val="FF0000"/>
                </a:solidFill>
                <a:latin typeface="Calibri" pitchFamily="34" charset="0"/>
              </a:rPr>
              <a:t>należy gromadzić</a:t>
            </a:r>
            <a:r>
              <a:rPr lang="pl-PL" sz="2800" dirty="0" smtClean="0">
                <a:latin typeface="Calibri" pitchFamily="34" charset="0"/>
              </a:rPr>
              <a:t> (np. w formie teczki).</a:t>
            </a:r>
          </a:p>
          <a:p>
            <a:pPr>
              <a:buFont typeface="Wingdings 2" pitchFamily="18" charset="2"/>
              <a:buNone/>
            </a:pPr>
            <a:r>
              <a:rPr lang="pl-PL" sz="2800" dirty="0" smtClean="0"/>
              <a:t>   </a:t>
            </a:r>
          </a:p>
          <a:p>
            <a:pPr algn="just" eaLnBrk="1" hangingPunct="1">
              <a:buFontTx/>
              <a:buNone/>
            </a:pPr>
            <a:endParaRPr lang="pl-PL" sz="2800" dirty="0" smtClean="0"/>
          </a:p>
        </p:txBody>
      </p:sp>
      <p:pic>
        <p:nvPicPr>
          <p:cNvPr id="3077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/>
          </a:p>
        </p:txBody>
      </p:sp>
      <p:graphicFrame>
        <p:nvGraphicFramePr>
          <p:cNvPr id="3079" name="Object 6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37890" name="CorelDRAW" r:id="rId4" imgW="5116068" imgH="197510" progId="CorelDRAW.Graphic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9B223D-6939-4705-8C03-BAEC743EF054}" type="slidenum">
              <a:rPr lang="pl-PL" smtClean="0">
                <a:latin typeface="Arial" pitchFamily="34" charset="0"/>
              </a:rPr>
              <a:pPr/>
              <a:t>43</a:t>
            </a:fld>
            <a:endParaRPr lang="pl-PL" smtClean="0">
              <a:latin typeface="Arial" pitchFamily="34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2844" y="500042"/>
            <a:ext cx="8435975" cy="4525963"/>
          </a:xfrm>
        </p:spPr>
        <p:txBody>
          <a:bodyPr/>
          <a:lstStyle/>
          <a:p>
            <a:pPr algn="just">
              <a:buFont typeface="Wingdings 2" pitchFamily="18" charset="2"/>
              <a:buNone/>
            </a:pPr>
            <a:r>
              <a:rPr lang="pl-PL" sz="2800" dirty="0" smtClean="0"/>
              <a:t>   </a:t>
            </a:r>
            <a:r>
              <a:rPr lang="pl-PL" sz="2800" dirty="0" smtClean="0">
                <a:latin typeface="Calibri" pitchFamily="34" charset="0"/>
              </a:rPr>
              <a:t>Po zakończeniu uczęszczania przez ucznia do szkoły rodzice dziecka </a:t>
            </a:r>
            <a:r>
              <a:rPr lang="pl-PL" sz="2800" dirty="0" smtClean="0">
                <a:solidFill>
                  <a:srgbClr val="FF0000"/>
                </a:solidFill>
                <a:latin typeface="Calibri" pitchFamily="34" charset="0"/>
              </a:rPr>
              <a:t>otrzymują oryginał karty</a:t>
            </a:r>
            <a:r>
              <a:rPr lang="pl-PL" sz="2800" dirty="0" smtClean="0">
                <a:latin typeface="Calibri" pitchFamily="34" charset="0"/>
              </a:rPr>
              <a:t>. Kopię przechowuje się      w dokumentacji szkoły.</a:t>
            </a:r>
          </a:p>
          <a:p>
            <a:pPr algn="just">
              <a:buFont typeface="Wingdings 2" pitchFamily="18" charset="2"/>
              <a:buNone/>
            </a:pPr>
            <a:endParaRPr lang="pl-PL" sz="2800" dirty="0" smtClean="0">
              <a:latin typeface="Calibri" pitchFamily="34" charset="0"/>
            </a:endParaRPr>
          </a:p>
          <a:p>
            <a:pPr algn="just">
              <a:buFont typeface="Wingdings 2" pitchFamily="18" charset="2"/>
              <a:buNone/>
            </a:pPr>
            <a:r>
              <a:rPr lang="pl-PL" sz="2800" b="1" dirty="0" smtClean="0">
                <a:latin typeface="Calibri" pitchFamily="34" charset="0"/>
              </a:rPr>
              <a:t>   Za zgodą rodziców ucznia dyrektor szkoły przekazuje kopię karty do szkoły</a:t>
            </a:r>
            <a:r>
              <a:rPr lang="pl-PL" sz="2800" dirty="0" smtClean="0">
                <a:latin typeface="Calibri" pitchFamily="34" charset="0"/>
              </a:rPr>
              <a:t>, do której dziecko zostało przyjęte.</a:t>
            </a:r>
          </a:p>
          <a:p>
            <a:pPr algn="just" eaLnBrk="1" hangingPunct="1">
              <a:buFontTx/>
              <a:buNone/>
            </a:pPr>
            <a:endParaRPr lang="pl-PL" sz="2800" dirty="0" smtClean="0"/>
          </a:p>
        </p:txBody>
      </p:sp>
      <p:pic>
        <p:nvPicPr>
          <p:cNvPr id="3077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/>
          </a:p>
        </p:txBody>
      </p:sp>
      <p:graphicFrame>
        <p:nvGraphicFramePr>
          <p:cNvPr id="3079" name="Object 6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38914" name="CorelDRAW" r:id="rId4" imgW="5116068" imgH="197510" progId="CorelDRAW.Graphic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9B223D-6939-4705-8C03-BAEC743EF054}" type="slidenum">
              <a:rPr lang="pl-PL" smtClean="0">
                <a:latin typeface="Arial" pitchFamily="34" charset="0"/>
              </a:rPr>
              <a:pPr/>
              <a:t>44</a:t>
            </a:fld>
            <a:endParaRPr lang="pl-PL" smtClean="0">
              <a:latin typeface="Arial" pitchFamily="34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1142984"/>
            <a:ext cx="8435975" cy="4525963"/>
          </a:xfrm>
        </p:spPr>
        <p:txBody>
          <a:bodyPr>
            <a:normAutofit fontScale="77500" lnSpcReduction="20000"/>
          </a:bodyPr>
          <a:lstStyle/>
          <a:p>
            <a:r>
              <a:rPr lang="pl-PL" sz="2100" b="1" dirty="0" smtClean="0"/>
              <a:t>Podniesienie </a:t>
            </a:r>
            <a:r>
              <a:rPr lang="pl-PL" sz="2100" b="1" dirty="0"/>
              <a:t>efektywności kształcenia </a:t>
            </a:r>
            <a:r>
              <a:rPr lang="pl-PL" sz="2100" b="1" dirty="0" smtClean="0"/>
              <a:t>uczniów ze </a:t>
            </a:r>
            <a:r>
              <a:rPr lang="pl-PL" sz="2100" b="1" dirty="0"/>
              <a:t>specjalnymi potrzebami </a:t>
            </a:r>
            <a:r>
              <a:rPr lang="pl-PL" sz="2100" b="1" dirty="0" smtClean="0"/>
              <a:t>edukacyjnymi. </a:t>
            </a:r>
            <a:r>
              <a:rPr lang="pl-PL" sz="2100" b="1" dirty="0"/>
              <a:t>Materiały </a:t>
            </a:r>
            <a:r>
              <a:rPr lang="pl-PL" sz="2100" b="1" dirty="0" smtClean="0"/>
              <a:t>szkoleniowe. CZĘŚĆ II. Warszawa 2010</a:t>
            </a:r>
          </a:p>
          <a:p>
            <a:r>
              <a:rPr lang="pl-PL" sz="2100" dirty="0" err="1"/>
              <a:t>Boenisch</a:t>
            </a:r>
            <a:r>
              <a:rPr lang="pl-PL" sz="2100" dirty="0"/>
              <a:t>, B., Klaro-Celej, L., </a:t>
            </a:r>
            <a:r>
              <a:rPr lang="pl-PL" sz="2100" dirty="0" err="1"/>
              <a:t>Maszycka-Suchecka</a:t>
            </a:r>
            <a:r>
              <a:rPr lang="pl-PL" sz="2100" dirty="0"/>
              <a:t>, J., Rola, B., Sobocińska, M. (2007). </a:t>
            </a:r>
            <a:r>
              <a:rPr lang="pl-PL" sz="2100" i="1" dirty="0"/>
              <a:t>ABC </a:t>
            </a:r>
            <a:r>
              <a:rPr lang="pl-PL" sz="2100" i="1" dirty="0" smtClean="0"/>
              <a:t>konstruowania indywidualnych </a:t>
            </a:r>
            <a:r>
              <a:rPr lang="pl-PL" sz="2100" i="1" dirty="0"/>
              <a:t>programów edukacyjnych. Płock: MSCD.</a:t>
            </a:r>
          </a:p>
          <a:p>
            <a:r>
              <a:rPr lang="pl-PL" sz="2100" dirty="0"/>
              <a:t>Brzezińska, A., </a:t>
            </a:r>
            <a:r>
              <a:rPr lang="pl-PL" sz="2100" dirty="0" err="1"/>
              <a:t>Ohme</a:t>
            </a:r>
            <a:r>
              <a:rPr lang="pl-PL" sz="2100" dirty="0"/>
              <a:t>, M., </a:t>
            </a:r>
            <a:r>
              <a:rPr lang="pl-PL" sz="2100" dirty="0" err="1"/>
              <a:t>Resler-Maj</a:t>
            </a:r>
            <a:r>
              <a:rPr lang="pl-PL" sz="2100" dirty="0"/>
              <a:t>, A., Kaczan, R., Wiliński, M. (2009). </a:t>
            </a:r>
            <a:r>
              <a:rPr lang="pl-PL" sz="2100" i="1" dirty="0"/>
              <a:t>Droga do samodzielności. </a:t>
            </a:r>
            <a:r>
              <a:rPr lang="pl-PL" sz="2100" i="1" dirty="0" smtClean="0"/>
              <a:t>Jak wspomagać </a:t>
            </a:r>
            <a:r>
              <a:rPr lang="pl-PL" sz="2100" i="1" dirty="0"/>
              <a:t>rozwój dzieci i młodzieży z ograniczeniami sprawności. Gdańsk: GWP.</a:t>
            </a:r>
          </a:p>
          <a:p>
            <a:r>
              <a:rPr lang="pl-PL" sz="2100" dirty="0"/>
              <a:t>Czajkowska, I., Herda, K. (1997). </a:t>
            </a:r>
            <a:r>
              <a:rPr lang="pl-PL" sz="2100" i="1" dirty="0"/>
              <a:t>Zajęcia korekcyjno-kompensacyjne w szkole. Warszawa: </a:t>
            </a:r>
            <a:r>
              <a:rPr lang="pl-PL" sz="2100" i="1" dirty="0" err="1"/>
              <a:t>WSiP</a:t>
            </a:r>
            <a:r>
              <a:rPr lang="pl-PL" sz="2100" i="1" dirty="0"/>
              <a:t>.</a:t>
            </a:r>
          </a:p>
          <a:p>
            <a:r>
              <a:rPr lang="pl-PL" sz="2100" dirty="0"/>
              <a:t>Dykcik, W. (red.). (2006). </a:t>
            </a:r>
            <a:r>
              <a:rPr lang="pl-PL" sz="2100" i="1" dirty="0"/>
              <a:t>Pedagogika specjalna. Poznań: Wydawnictwo Naukowe UAM.</a:t>
            </a:r>
          </a:p>
          <a:p>
            <a:r>
              <a:rPr lang="pl-PL" sz="2100" dirty="0" err="1"/>
              <a:t>Głodkowska</a:t>
            </a:r>
            <a:r>
              <a:rPr lang="pl-PL" sz="2100" dirty="0"/>
              <a:t>, J. (1999). </a:t>
            </a:r>
            <a:r>
              <a:rPr lang="pl-PL" sz="2100" i="1" dirty="0"/>
              <a:t>Poznanie ucznia szkoły specjalnej. Warszawa: </a:t>
            </a:r>
            <a:r>
              <a:rPr lang="pl-PL" sz="2100" i="1" dirty="0" err="1"/>
              <a:t>WSiP</a:t>
            </a:r>
            <a:r>
              <a:rPr lang="pl-PL" sz="2100" i="1" dirty="0"/>
              <a:t>.</a:t>
            </a:r>
          </a:p>
          <a:p>
            <a:r>
              <a:rPr lang="pl-PL" sz="2100" dirty="0" err="1"/>
              <a:t>Giryński</a:t>
            </a:r>
            <a:r>
              <a:rPr lang="pl-PL" sz="2100" dirty="0"/>
              <a:t>, A. (1989). </a:t>
            </a:r>
            <a:r>
              <a:rPr lang="pl-PL" sz="2100" i="1" dirty="0"/>
              <a:t>Funkcjonowanie młodzieży upośledzonej umysłowo w stopniu lekkim w rolach </a:t>
            </a:r>
            <a:r>
              <a:rPr lang="pl-PL" sz="2100" i="1" dirty="0" err="1" smtClean="0"/>
              <a:t>społecznych.</a:t>
            </a:r>
            <a:r>
              <a:rPr lang="pl-PL" sz="2100" dirty="0" err="1" smtClean="0"/>
              <a:t>Warszawa</a:t>
            </a:r>
            <a:r>
              <a:rPr lang="pl-PL" sz="2100" dirty="0"/>
              <a:t>: WSPS.</a:t>
            </a:r>
          </a:p>
          <a:p>
            <a:r>
              <a:rPr lang="pl-PL" sz="2100" dirty="0"/>
              <a:t>Jarosz, E., Wysocka, E. (2006). </a:t>
            </a:r>
            <a:r>
              <a:rPr lang="pl-PL" sz="2100" i="1" dirty="0"/>
              <a:t>Diagnoza psychopedagogiczna. Warszawa: Wydawnictwo Akademickie „Żak”.</a:t>
            </a:r>
          </a:p>
          <a:p>
            <a:r>
              <a:rPr lang="pl-PL" sz="2100" dirty="0"/>
              <a:t>Janowski, A. (1985). </a:t>
            </a:r>
            <a:r>
              <a:rPr lang="pl-PL" sz="2100" i="1" dirty="0"/>
              <a:t>Poznawanie uczniów. Warszawa: </a:t>
            </a:r>
            <a:r>
              <a:rPr lang="pl-PL" sz="2100" i="1" dirty="0" err="1"/>
              <a:t>WSiP</a:t>
            </a:r>
            <a:r>
              <a:rPr lang="pl-PL" sz="2100" i="1" dirty="0"/>
              <a:t>.</a:t>
            </a:r>
          </a:p>
          <a:p>
            <a:r>
              <a:rPr lang="pl-PL" sz="2100" dirty="0"/>
              <a:t>Marcinkowska, B. (2010). Indywidualne programy edukacyjno-terapeutyczne. W: J. </a:t>
            </a:r>
            <a:r>
              <a:rPr lang="pl-PL" sz="2100" dirty="0" err="1"/>
              <a:t>Głodkowska</a:t>
            </a:r>
            <a:r>
              <a:rPr lang="pl-PL" sz="2100" dirty="0"/>
              <a:t> (red.), </a:t>
            </a:r>
            <a:r>
              <a:rPr lang="pl-PL" sz="2100" i="1" dirty="0" smtClean="0"/>
              <a:t>Dydaktyka specjalna </a:t>
            </a:r>
            <a:r>
              <a:rPr lang="pl-PL" sz="2100" i="1" dirty="0"/>
              <a:t>– w przygotowaniu do kształcenia ucznia ze specjalnymi potrzebami edukacyjnymi. </a:t>
            </a:r>
            <a:r>
              <a:rPr lang="pl-PL" sz="2100" i="1" dirty="0" smtClean="0"/>
              <a:t>Podręcznik akademicki</a:t>
            </a:r>
            <a:r>
              <a:rPr lang="pl-PL" sz="2100" i="1" dirty="0"/>
              <a:t>. Warszawa: Wydawnictwo APS (w druku).</a:t>
            </a:r>
          </a:p>
          <a:p>
            <a:endParaRPr lang="pl-PL" sz="2000" b="1" dirty="0"/>
          </a:p>
          <a:p>
            <a:pPr algn="just" eaLnBrk="1" hangingPunct="1">
              <a:buFontTx/>
              <a:buNone/>
            </a:pPr>
            <a:endParaRPr lang="pl-PL" sz="2800" dirty="0" smtClean="0"/>
          </a:p>
        </p:txBody>
      </p:sp>
      <p:pic>
        <p:nvPicPr>
          <p:cNvPr id="3077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/>
          </a:p>
        </p:txBody>
      </p:sp>
      <p:graphicFrame>
        <p:nvGraphicFramePr>
          <p:cNvPr id="3079" name="Object 6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40962" name="CorelDRAW" r:id="rId4" imgW="5116068" imgH="197510" progId="CorelDRAW.Graphic.12">
              <p:embed/>
            </p:oleObj>
          </a:graphicData>
        </a:graphic>
      </p:graphicFrame>
      <p:sp>
        <p:nvSpPr>
          <p:cNvPr id="9" name="Tytuł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/>
          </a:bodyPr>
          <a:lstStyle/>
          <a:p>
            <a:r>
              <a:rPr lang="pl-PL" sz="3200" dirty="0"/>
              <a:t>l</a:t>
            </a:r>
            <a:r>
              <a:rPr lang="pl-PL" sz="3200" dirty="0" smtClean="0"/>
              <a:t>iteratura cytowana i zalecana</a:t>
            </a:r>
            <a:endParaRPr lang="pl-PL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9B223D-6939-4705-8C03-BAEC743EF054}" type="slidenum">
              <a:rPr lang="pl-PL" smtClean="0">
                <a:latin typeface="Arial" pitchFamily="34" charset="0"/>
              </a:rPr>
              <a:pPr/>
              <a:t>45</a:t>
            </a:fld>
            <a:endParaRPr lang="pl-PL" smtClean="0">
              <a:latin typeface="Arial" pitchFamily="34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600200"/>
            <a:ext cx="8435975" cy="4525963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pl-PL" sz="2800" smtClean="0"/>
              <a:t>   </a:t>
            </a:r>
          </a:p>
        </p:txBody>
      </p:sp>
      <p:pic>
        <p:nvPicPr>
          <p:cNvPr id="3077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/>
          </a:p>
        </p:txBody>
      </p:sp>
      <p:graphicFrame>
        <p:nvGraphicFramePr>
          <p:cNvPr id="3079" name="Object 6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41986" name="CorelDRAW" r:id="rId4" imgW="5116068" imgH="197510" progId="CorelDRAW.Graphic.12">
              <p:embed/>
            </p:oleObj>
          </a:graphicData>
        </a:graphic>
      </p:graphicFrame>
      <p:sp>
        <p:nvSpPr>
          <p:cNvPr id="8" name="Prostokąt 7"/>
          <p:cNvSpPr/>
          <p:nvPr/>
        </p:nvSpPr>
        <p:spPr>
          <a:xfrm>
            <a:off x="357158" y="357166"/>
            <a:ext cx="7786742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l-PL" sz="1600" dirty="0" smtClean="0"/>
              <a:t>Oleńska-Pawlak, T. (2006). Podstawy procesu diagnozowania dziecka o specjalnych potrzebach edukacyjnych.</a:t>
            </a:r>
          </a:p>
          <a:p>
            <a:pPr algn="just">
              <a:buFont typeface="Arial" pitchFamily="34" charset="0"/>
              <a:buChar char="•"/>
            </a:pPr>
            <a:r>
              <a:rPr lang="pl-PL" sz="1600" dirty="0" smtClean="0"/>
              <a:t>W.M. </a:t>
            </a:r>
            <a:r>
              <a:rPr lang="pl-PL" sz="1600" dirty="0" err="1" smtClean="0"/>
              <a:t>Klaczak</a:t>
            </a:r>
            <a:r>
              <a:rPr lang="pl-PL" sz="1600" dirty="0" smtClean="0"/>
              <a:t>, P. Majewicz (red.), </a:t>
            </a:r>
            <a:r>
              <a:rPr lang="pl-PL" sz="1600" i="1" dirty="0" smtClean="0"/>
              <a:t>Diagnoza i rewalidacja indywidualna dziecka ze specjalnymi potrzebami edukacyjnymi. Kraków: Wydawnictwo Naukowe Akademii Pedagogicznej.</a:t>
            </a:r>
            <a:endParaRPr lang="pl-PL" sz="1600" i="1" smtClean="0"/>
          </a:p>
          <a:p>
            <a:pPr algn="just">
              <a:buFont typeface="Arial" pitchFamily="34" charset="0"/>
              <a:buChar char="•"/>
            </a:pPr>
            <a:r>
              <a:rPr lang="pl-PL" sz="1600" smtClean="0"/>
              <a:t>Piszczek</a:t>
            </a:r>
            <a:r>
              <a:rPr lang="pl-PL" sz="1600" dirty="0" smtClean="0"/>
              <a:t>, M. (2000). Różne modele funkcjonowania Zespołu specjalistów odpowiedzialnych za diagnozę dzieci głębiej upośledzonych umysłowo.</a:t>
            </a:r>
          </a:p>
          <a:p>
            <a:pPr algn="just">
              <a:buFont typeface="Arial" pitchFamily="34" charset="0"/>
              <a:buChar char="•"/>
            </a:pPr>
            <a:r>
              <a:rPr lang="pl-PL" sz="1600" i="1" dirty="0" smtClean="0"/>
              <a:t>Rewalidacja 1(7)/2000. Warszawa: CMPPP MEN.</a:t>
            </a:r>
          </a:p>
          <a:p>
            <a:pPr algn="just">
              <a:buFont typeface="Arial" pitchFamily="34" charset="0"/>
              <a:buChar char="•"/>
            </a:pPr>
            <a:r>
              <a:rPr lang="pl-PL" sz="1600" dirty="0" smtClean="0"/>
              <a:t>Stawowy-Wojnarowska, I. (1989). </a:t>
            </a:r>
            <a:r>
              <a:rPr lang="pl-PL" sz="1600" i="1" dirty="0" smtClean="0"/>
              <a:t>Podstawy kształcenia specjalnego. Warszawa: </a:t>
            </a:r>
            <a:r>
              <a:rPr lang="pl-PL" sz="1600" i="1" dirty="0" err="1" smtClean="0"/>
              <a:t>WSiP</a:t>
            </a:r>
            <a:r>
              <a:rPr lang="pl-PL" sz="1600" i="1" dirty="0" smtClean="0"/>
              <a:t>.</a:t>
            </a:r>
          </a:p>
          <a:p>
            <a:pPr algn="just">
              <a:buFont typeface="Arial" pitchFamily="34" charset="0"/>
              <a:buChar char="•"/>
            </a:pPr>
            <a:r>
              <a:rPr lang="pl-PL" sz="1600" dirty="0" err="1" smtClean="0"/>
              <a:t>Trochimiak</a:t>
            </a:r>
            <a:r>
              <a:rPr lang="pl-PL" sz="1600" dirty="0" smtClean="0"/>
              <a:t>, B. (2000). Proces nauczania i proces uczenia się w sytuacjach trudności edukacyjnych.</a:t>
            </a:r>
          </a:p>
          <a:p>
            <a:pPr algn="just">
              <a:buFont typeface="Arial" pitchFamily="34" charset="0"/>
              <a:buChar char="•"/>
            </a:pPr>
            <a:r>
              <a:rPr lang="pl-PL" sz="1600" dirty="0" smtClean="0"/>
              <a:t> W: J. </a:t>
            </a:r>
            <a:r>
              <a:rPr lang="pl-PL" sz="1600" dirty="0" err="1" smtClean="0"/>
              <a:t>Głodkowska</a:t>
            </a:r>
            <a:r>
              <a:rPr lang="pl-PL" sz="1600" dirty="0"/>
              <a:t> </a:t>
            </a:r>
            <a:r>
              <a:rPr lang="pl-PL" sz="1600" dirty="0" smtClean="0"/>
              <a:t>(red.), </a:t>
            </a:r>
            <a:r>
              <a:rPr lang="pl-PL" sz="1600" i="1" dirty="0" smtClean="0"/>
              <a:t>Dydaktyka specjalna – w przygotowaniu do kształcenia ucznia ze specjalnymi potrzebami edukacyjnymi. Podręcznik akademicki. Warszawa: Wydawnictwo APS (w druku).</a:t>
            </a:r>
          </a:p>
          <a:p>
            <a:pPr algn="just">
              <a:buFont typeface="Arial" pitchFamily="34" charset="0"/>
              <a:buChar char="•"/>
            </a:pPr>
            <a:r>
              <a:rPr lang="pl-PL" sz="1600" dirty="0" smtClean="0"/>
              <a:t>Wysocka, E. (2007). </a:t>
            </a:r>
            <a:r>
              <a:rPr lang="pl-PL" sz="1600" i="1" dirty="0" smtClean="0"/>
              <a:t>Człowiek a środowisko życia, podstawy teoretyczno-metodologiczne diagnozy. Warszawa: </a:t>
            </a:r>
            <a:r>
              <a:rPr lang="pl-PL" sz="1600" dirty="0" smtClean="0"/>
              <a:t>Wydawnictwo Akademickie „Żak”.</a:t>
            </a:r>
          </a:p>
          <a:p>
            <a:endParaRPr lang="pl-PL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9B223D-6939-4705-8C03-BAEC743EF054}" type="slidenum">
              <a:rPr lang="pl-PL" smtClean="0">
                <a:latin typeface="Arial" pitchFamily="34" charset="0"/>
              </a:rPr>
              <a:pPr/>
              <a:t>46</a:t>
            </a:fld>
            <a:endParaRPr lang="pl-PL" smtClean="0">
              <a:latin typeface="Arial" pitchFamily="34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2844" y="3714752"/>
            <a:ext cx="8435975" cy="1328734"/>
          </a:xfrm>
        </p:spPr>
        <p:txBody>
          <a:bodyPr/>
          <a:lstStyle/>
          <a:p>
            <a:pPr algn="ctr">
              <a:buNone/>
            </a:pPr>
            <a:r>
              <a:rPr lang="pl-PL" sz="2800" dirty="0" smtClean="0"/>
              <a:t>   </a:t>
            </a:r>
            <a:r>
              <a:rPr lang="pl-PL" sz="2800" b="1" dirty="0" smtClean="0"/>
              <a:t>Katarzyna Pęczek, Aneta Madziara</a:t>
            </a:r>
          </a:p>
          <a:p>
            <a:pPr algn="ctr" eaLnBrk="1" hangingPunct="1">
              <a:buFontTx/>
              <a:buNone/>
            </a:pPr>
            <a:endParaRPr lang="pl-PL" sz="2800" dirty="0" smtClean="0"/>
          </a:p>
        </p:txBody>
      </p:sp>
      <p:pic>
        <p:nvPicPr>
          <p:cNvPr id="3077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/>
          </a:p>
        </p:txBody>
      </p:sp>
      <p:graphicFrame>
        <p:nvGraphicFramePr>
          <p:cNvPr id="3079" name="Object 6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39938" name="CorelDRAW" r:id="rId4" imgW="5116068" imgH="197510" progId="CorelDRAW.Graphic.12">
              <p:embed/>
            </p:oleObj>
          </a:graphicData>
        </a:graphic>
      </p:graphicFrame>
      <p:sp>
        <p:nvSpPr>
          <p:cNvPr id="9" name="Tytuł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rgbClr val="FF0000"/>
                </a:solidFill>
                <a:latin typeface="Calibri" pitchFamily="34" charset="0"/>
              </a:rPr>
              <a:t>Dziękujemy  za uwagę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9B223D-6939-4705-8C03-BAEC743EF054}" type="slidenum">
              <a:rPr lang="pl-PL" smtClean="0">
                <a:latin typeface="Arial" pitchFamily="34" charset="0"/>
              </a:rPr>
              <a:pPr/>
              <a:t>47</a:t>
            </a:fld>
            <a:endParaRPr lang="pl-PL" smtClean="0">
              <a:latin typeface="Arial" pitchFamily="34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600200"/>
            <a:ext cx="8435975" cy="4525963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pl-PL" sz="2800" smtClean="0"/>
              <a:t>   </a:t>
            </a:r>
          </a:p>
        </p:txBody>
      </p:sp>
      <p:pic>
        <p:nvPicPr>
          <p:cNvPr id="3077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/>
          </a:p>
        </p:txBody>
      </p:sp>
      <p:graphicFrame>
        <p:nvGraphicFramePr>
          <p:cNvPr id="3079" name="Object 6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43010" name="CorelDRAW" r:id="rId4" imgW="5116068" imgH="197510" progId="CorelDRAW.Graphic.12">
              <p:embed/>
            </p:oleObj>
          </a:graphicData>
        </a:graphic>
      </p:graphicFrame>
      <p:sp>
        <p:nvSpPr>
          <p:cNvPr id="9" name="Tytuł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9B223D-6939-4705-8C03-BAEC743EF054}" type="slidenum">
              <a:rPr lang="pl-PL" smtClean="0">
                <a:latin typeface="Arial" pitchFamily="34" charset="0"/>
              </a:rPr>
              <a:pPr/>
              <a:t>48</a:t>
            </a:fld>
            <a:endParaRPr lang="pl-PL" smtClean="0">
              <a:latin typeface="Arial" pitchFamily="34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600200"/>
            <a:ext cx="8435975" cy="4525963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pl-PL" sz="2800" smtClean="0"/>
              <a:t>   </a:t>
            </a:r>
          </a:p>
        </p:txBody>
      </p:sp>
      <p:pic>
        <p:nvPicPr>
          <p:cNvPr id="3077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/>
          </a:p>
        </p:txBody>
      </p:sp>
      <p:graphicFrame>
        <p:nvGraphicFramePr>
          <p:cNvPr id="3079" name="Object 6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44034" name="CorelDRAW" r:id="rId4" imgW="5116068" imgH="197510" progId="CorelDRAW.Graphic.12">
              <p:embed/>
            </p:oleObj>
          </a:graphicData>
        </a:graphic>
      </p:graphicFrame>
      <p:sp>
        <p:nvSpPr>
          <p:cNvPr id="9" name="Tytuł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9B223D-6939-4705-8C03-BAEC743EF054}" type="slidenum">
              <a:rPr lang="pl-PL" smtClean="0">
                <a:latin typeface="Arial" pitchFamily="34" charset="0"/>
              </a:rPr>
              <a:pPr/>
              <a:t>49</a:t>
            </a:fld>
            <a:endParaRPr lang="pl-PL" smtClean="0">
              <a:latin typeface="Arial" pitchFamily="34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600200"/>
            <a:ext cx="8435975" cy="4525963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pl-PL" sz="2800" smtClean="0"/>
              <a:t>   </a:t>
            </a:r>
          </a:p>
        </p:txBody>
      </p:sp>
      <p:pic>
        <p:nvPicPr>
          <p:cNvPr id="3077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/>
          </a:p>
        </p:txBody>
      </p:sp>
      <p:graphicFrame>
        <p:nvGraphicFramePr>
          <p:cNvPr id="3079" name="Object 6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45058" name="CorelDRAW" r:id="rId4" imgW="5116068" imgH="197510" progId="CorelDRAW.Graphic.12">
              <p:embed/>
            </p:oleObj>
          </a:graphicData>
        </a:graphic>
      </p:graphicFrame>
      <p:sp>
        <p:nvSpPr>
          <p:cNvPr id="9" name="Tytuł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9B223D-6939-4705-8C03-BAEC743EF054}" type="slidenum">
              <a:rPr lang="pl-PL" smtClean="0">
                <a:latin typeface="Arial" pitchFamily="34" charset="0"/>
              </a:rPr>
              <a:pPr/>
              <a:t>50</a:t>
            </a:fld>
            <a:endParaRPr lang="pl-PL" smtClean="0">
              <a:latin typeface="Arial" pitchFamily="34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600200"/>
            <a:ext cx="8435975" cy="4525963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pl-PL" sz="2800" smtClean="0"/>
              <a:t>   </a:t>
            </a:r>
          </a:p>
        </p:txBody>
      </p:sp>
      <p:pic>
        <p:nvPicPr>
          <p:cNvPr id="3077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/>
          </a:p>
        </p:txBody>
      </p:sp>
      <p:graphicFrame>
        <p:nvGraphicFramePr>
          <p:cNvPr id="3079" name="Object 6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46082" name="CorelDRAW" r:id="rId4" imgW="5116068" imgH="197510" progId="CorelDRAW.Graphic.12">
              <p:embed/>
            </p:oleObj>
          </a:graphicData>
        </a:graphic>
      </p:graphicFrame>
      <p:sp>
        <p:nvSpPr>
          <p:cNvPr id="9" name="Tytuł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9B223D-6939-4705-8C03-BAEC743EF054}" type="slidenum">
              <a:rPr lang="pl-PL" smtClean="0">
                <a:latin typeface="Arial" pitchFamily="34" charset="0"/>
              </a:rPr>
              <a:pPr/>
              <a:t>51</a:t>
            </a:fld>
            <a:endParaRPr lang="pl-PL" smtClean="0">
              <a:latin typeface="Arial" pitchFamily="34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600200"/>
            <a:ext cx="8435975" cy="4525963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pl-PL" sz="2800" smtClean="0"/>
              <a:t>   </a:t>
            </a:r>
          </a:p>
        </p:txBody>
      </p:sp>
      <p:pic>
        <p:nvPicPr>
          <p:cNvPr id="3077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/>
          </a:p>
        </p:txBody>
      </p:sp>
      <p:graphicFrame>
        <p:nvGraphicFramePr>
          <p:cNvPr id="3079" name="Object 6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47106" name="CorelDRAW" r:id="rId4" imgW="5116068" imgH="197510" progId="CorelDRAW.Graphic.12">
              <p:embed/>
            </p:oleObj>
          </a:graphicData>
        </a:graphic>
      </p:graphicFrame>
      <p:sp>
        <p:nvSpPr>
          <p:cNvPr id="9" name="Tytuł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9B223D-6939-4705-8C03-BAEC743EF054}" type="slidenum">
              <a:rPr lang="pl-PL" smtClean="0">
                <a:latin typeface="Arial" pitchFamily="34" charset="0"/>
              </a:rPr>
              <a:pPr/>
              <a:t>52</a:t>
            </a:fld>
            <a:endParaRPr lang="pl-PL" smtClean="0">
              <a:latin typeface="Arial" pitchFamily="34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600200"/>
            <a:ext cx="8435975" cy="4525963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pl-PL" sz="2800" smtClean="0"/>
              <a:t>   </a:t>
            </a:r>
          </a:p>
        </p:txBody>
      </p:sp>
      <p:pic>
        <p:nvPicPr>
          <p:cNvPr id="3077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/>
          </a:p>
        </p:txBody>
      </p:sp>
      <p:graphicFrame>
        <p:nvGraphicFramePr>
          <p:cNvPr id="3079" name="Object 6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48130" name="CorelDRAW" r:id="rId4" imgW="5116068" imgH="197510" progId="CorelDRAW.Graphic.12">
              <p:embed/>
            </p:oleObj>
          </a:graphicData>
        </a:graphic>
      </p:graphicFrame>
      <p:sp>
        <p:nvSpPr>
          <p:cNvPr id="9" name="Tytuł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9B223D-6939-4705-8C03-BAEC743EF054}" type="slidenum">
              <a:rPr lang="pl-PL" smtClean="0">
                <a:latin typeface="Arial" pitchFamily="34" charset="0"/>
              </a:rPr>
              <a:pPr/>
              <a:t>53</a:t>
            </a:fld>
            <a:endParaRPr lang="pl-PL" smtClean="0">
              <a:latin typeface="Arial" pitchFamily="34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600200"/>
            <a:ext cx="8435975" cy="4525963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pl-PL" sz="2800" smtClean="0"/>
              <a:t>   </a:t>
            </a:r>
          </a:p>
        </p:txBody>
      </p:sp>
      <p:pic>
        <p:nvPicPr>
          <p:cNvPr id="3077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/>
          </a:p>
        </p:txBody>
      </p:sp>
      <p:graphicFrame>
        <p:nvGraphicFramePr>
          <p:cNvPr id="3079" name="Object 6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49154" name="CorelDRAW" r:id="rId4" imgW="5116068" imgH="197510" progId="CorelDRAW.Graphic.12">
              <p:embed/>
            </p:oleObj>
          </a:graphicData>
        </a:graphic>
      </p:graphicFrame>
      <p:sp>
        <p:nvSpPr>
          <p:cNvPr id="9" name="Tytuł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9B223D-6939-4705-8C03-BAEC743EF054}" type="slidenum">
              <a:rPr lang="pl-PL" smtClean="0">
                <a:latin typeface="Arial" pitchFamily="34" charset="0"/>
              </a:rPr>
              <a:pPr/>
              <a:t>54</a:t>
            </a:fld>
            <a:endParaRPr lang="pl-PL" smtClean="0">
              <a:latin typeface="Arial" pitchFamily="34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600200"/>
            <a:ext cx="8435975" cy="4525963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pl-PL" sz="2800" smtClean="0"/>
              <a:t>   </a:t>
            </a:r>
          </a:p>
        </p:txBody>
      </p:sp>
      <p:pic>
        <p:nvPicPr>
          <p:cNvPr id="3077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/>
          </a:p>
        </p:txBody>
      </p:sp>
      <p:graphicFrame>
        <p:nvGraphicFramePr>
          <p:cNvPr id="3079" name="Object 6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50178" name="CorelDRAW" r:id="rId4" imgW="5116068" imgH="197510" progId="CorelDRAW.Graphic.12">
              <p:embed/>
            </p:oleObj>
          </a:graphicData>
        </a:graphic>
      </p:graphicFrame>
      <p:sp>
        <p:nvSpPr>
          <p:cNvPr id="9" name="Tytuł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2323</Words>
  <Application>Microsoft Office PowerPoint</Application>
  <PresentationFormat>Pokaz na ekranie (4:3)</PresentationFormat>
  <Paragraphs>318</Paragraphs>
  <Slides>54</Slides>
  <Notes>4</Notes>
  <HiddenSlides>0</HiddenSlides>
  <MMClips>0</MMClips>
  <ScaleCrop>false</ScaleCrop>
  <HeadingPairs>
    <vt:vector size="6" baseType="variant"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54</vt:i4>
      </vt:variant>
    </vt:vector>
  </HeadingPairs>
  <TitlesOfParts>
    <vt:vector size="56" baseType="lpstr">
      <vt:lpstr>Motyw pakietu Office</vt:lpstr>
      <vt:lpstr>CorelDRAW 12.0 Graphic</vt:lpstr>
      <vt:lpstr>Slajd 1</vt:lpstr>
      <vt:lpstr>Organizacja pracy zespołów                i konstruowanie indywidualnych programów edukacyjno – terapeutycznych dla uczniów oraz kart indywidualnych potrzeb ucznia i planów działań wspierających </vt:lpstr>
      <vt:lpstr>Slajd 3</vt:lpstr>
      <vt:lpstr>Slajd 4</vt:lpstr>
      <vt:lpstr>orzeczenie o potrzebie kształcenia specjalnego</vt:lpstr>
      <vt:lpstr>uczeń niepełnosprawny (w rozumieniu prawa oświatowego)</vt:lpstr>
      <vt:lpstr>Slajd 7</vt:lpstr>
      <vt:lpstr>Slajd 8</vt:lpstr>
      <vt:lpstr>Slajd 9</vt:lpstr>
      <vt:lpstr>Slajd 10</vt:lpstr>
      <vt:lpstr>skład zespołu</vt:lpstr>
      <vt:lpstr>zadania Zespołu </vt:lpstr>
      <vt:lpstr>Slajd 13</vt:lpstr>
      <vt:lpstr>Transdyscyplinarny model funkcjonowania Zespołu</vt:lpstr>
      <vt:lpstr>Wielospecjalistyczna Ocena Poziomu Funkcjonowania Ucznia</vt:lpstr>
      <vt:lpstr>IPET uwzględnia zalecenia zawarte                       w orzeczeniu i określa: </vt:lpstr>
      <vt:lpstr>Slajd 17</vt:lpstr>
      <vt:lpstr>§ 3.  2. rozporządzenie - ramowe plany nauczania zajęcia rewalidacyjne </vt:lpstr>
      <vt:lpstr>Slajd 19</vt:lpstr>
      <vt:lpstr>Formy pomocy psychologiczno-              pedagogicznej w szkołach § 6 ust 1. </vt:lpstr>
      <vt:lpstr>Formy pomocy p-p w przedszkolach i ośrodkach - § 6 ust. 2.</vt:lpstr>
      <vt:lpstr>Slajd 22</vt:lpstr>
      <vt:lpstr>Slajd 23</vt:lpstr>
      <vt:lpstr>Slajd 24</vt:lpstr>
      <vt:lpstr>opracowane wyniki WOPFU </vt:lpstr>
      <vt:lpstr>Slajd 26</vt:lpstr>
      <vt:lpstr>Slajd 27</vt:lpstr>
      <vt:lpstr>zakres współdziałania z poradniami psychologiczno-pedagogicznymi, poradniami specjalistycznymi, placówkami doskonalenia nauczycieli, organizacjami pozarządowymi oraz innymi instytucjami działającymi na rzecz rodziny, dzieci i młodzieży  </vt:lpstr>
      <vt:lpstr>Slajd 29</vt:lpstr>
      <vt:lpstr>Slajd 30</vt:lpstr>
      <vt:lpstr>inne orzeczenia, opinie i rozpoznania</vt:lpstr>
      <vt:lpstr>Slajd 32</vt:lpstr>
      <vt:lpstr>Obszary rozpoznania indywidualnych potrzeb ucznia </vt:lpstr>
      <vt:lpstr>Slajd 34</vt:lpstr>
      <vt:lpstr>Czynniki wpływające na przebieg uczenia się</vt:lpstr>
      <vt:lpstr>Wyniki procesu uczenia się – osiągnięcia edukacyjne </vt:lpstr>
      <vt:lpstr>Karta Indywidualnych Potrzeb</vt:lpstr>
      <vt:lpstr>Slajd 38</vt:lpstr>
      <vt:lpstr>Slajd 39</vt:lpstr>
      <vt:lpstr>w PDW powinny być uwzględnione:</vt:lpstr>
      <vt:lpstr>Slajd 41</vt:lpstr>
      <vt:lpstr>Slajd 42</vt:lpstr>
      <vt:lpstr>Slajd 43</vt:lpstr>
      <vt:lpstr>literatura cytowana i zalecana</vt:lpstr>
      <vt:lpstr>Slajd 45</vt:lpstr>
      <vt:lpstr>Dziękujemy  za uwagę</vt:lpstr>
      <vt:lpstr>Slajd 47</vt:lpstr>
      <vt:lpstr>Slajd 48</vt:lpstr>
      <vt:lpstr>Slajd 49</vt:lpstr>
      <vt:lpstr>Slajd 50</vt:lpstr>
      <vt:lpstr>Slajd 51</vt:lpstr>
      <vt:lpstr>Slajd 52</vt:lpstr>
      <vt:lpstr>Slajd 53</vt:lpstr>
      <vt:lpstr>Slajd 54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user</dc:creator>
  <cp:lastModifiedBy>user</cp:lastModifiedBy>
  <cp:revision>16</cp:revision>
  <dcterms:created xsi:type="dcterms:W3CDTF">2012-09-30T14:39:42Z</dcterms:created>
  <dcterms:modified xsi:type="dcterms:W3CDTF">2012-09-30T16:37:31Z</dcterms:modified>
</cp:coreProperties>
</file>